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36"/>
  </p:notesMasterIdLst>
  <p:handoutMasterIdLst>
    <p:handoutMasterId r:id="rId37"/>
  </p:handoutMasterIdLst>
  <p:sldIdLst>
    <p:sldId id="286" r:id="rId5"/>
    <p:sldId id="340" r:id="rId6"/>
    <p:sldId id="2147475635" r:id="rId7"/>
    <p:sldId id="2147475654" r:id="rId8"/>
    <p:sldId id="2147475655" r:id="rId9"/>
    <p:sldId id="2147475638" r:id="rId10"/>
    <p:sldId id="352" r:id="rId11"/>
    <p:sldId id="2147475603" r:id="rId12"/>
    <p:sldId id="2147475605" r:id="rId13"/>
    <p:sldId id="2147475643" r:id="rId14"/>
    <p:sldId id="2147475651" r:id="rId15"/>
    <p:sldId id="2147473774" r:id="rId16"/>
    <p:sldId id="2147473776" r:id="rId17"/>
    <p:sldId id="2147473791" r:id="rId18"/>
    <p:sldId id="2147475640" r:id="rId19"/>
    <p:sldId id="2147473606" r:id="rId20"/>
    <p:sldId id="2147473736" r:id="rId21"/>
    <p:sldId id="2147475639" r:id="rId22"/>
    <p:sldId id="2147476554" r:id="rId23"/>
    <p:sldId id="2147475652" r:id="rId24"/>
    <p:sldId id="2147473733" r:id="rId25"/>
    <p:sldId id="2147475648" r:id="rId26"/>
    <p:sldId id="443" r:id="rId27"/>
    <p:sldId id="2147475529" r:id="rId28"/>
    <p:sldId id="2147475537" r:id="rId29"/>
    <p:sldId id="2147476610" r:id="rId30"/>
    <p:sldId id="2147475644" r:id="rId31"/>
    <p:sldId id="2147475645" r:id="rId32"/>
    <p:sldId id="2147475646" r:id="rId33"/>
    <p:sldId id="2147475647" r:id="rId34"/>
    <p:sldId id="2147475650" r:id="rId35"/>
  </p:sldIdLst>
  <p:sldSz cx="12192000" cy="6858000"/>
  <p:notesSz cx="6797675" cy="9872663"/>
  <p:custDataLst>
    <p:tags r:id="rId38"/>
  </p:custDataLst>
  <p:defaultTextStyle>
    <a:defPPr>
      <a:defRPr lang="de-DE"/>
    </a:defPPr>
    <a:lvl1pPr marL="180000" indent="-180000" algn="l" defTabSz="914400" rtl="0" eaLnBrk="1" latinLnBrk="0" hangingPunct="1">
      <a:lnSpc>
        <a:spcPct val="104000"/>
      </a:lnSpc>
      <a:spcBef>
        <a:spcPts val="0"/>
      </a:spcBef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358775" indent="-180000" algn="l" defTabSz="914400" rtl="0" eaLnBrk="1" latinLnBrk="0" hangingPunct="1">
      <a:lnSpc>
        <a:spcPct val="104000"/>
      </a:lnSpc>
      <a:spcBef>
        <a:spcPts val="0"/>
      </a:spcBef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541338" indent="-180000" algn="l" defTabSz="914400" rtl="0" eaLnBrk="1" latinLnBrk="0" hangingPunct="1">
      <a:lnSpc>
        <a:spcPct val="104000"/>
      </a:lnSpc>
      <a:spcBef>
        <a:spcPts val="0"/>
      </a:spcBef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720000" indent="-180000" algn="l" defTabSz="914400" rtl="0" eaLnBrk="1" latinLnBrk="0" hangingPunct="1">
      <a:lnSpc>
        <a:spcPct val="104000"/>
      </a:lnSpc>
      <a:spcBef>
        <a:spcPts val="0"/>
      </a:spcBef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900113" indent="-180000" algn="l" defTabSz="914400" rtl="0" eaLnBrk="1" latinLnBrk="0" hangingPunct="1">
      <a:lnSpc>
        <a:spcPct val="104000"/>
      </a:lnSpc>
      <a:spcBef>
        <a:spcPts val="0"/>
      </a:spcBef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514600" indent="-228600" algn="l" defTabSz="914400" rtl="0" eaLnBrk="1" latinLnBrk="0" hangingPunct="1">
      <a:lnSpc>
        <a:spcPct val="90000"/>
      </a:lnSpc>
      <a:spcBef>
        <a:spcPts val="500"/>
      </a:spcBef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971800" indent="-228600" algn="l" defTabSz="914400" rtl="0" eaLnBrk="1" latinLnBrk="0" hangingPunct="1">
      <a:lnSpc>
        <a:spcPct val="90000"/>
      </a:lnSpc>
      <a:spcBef>
        <a:spcPts val="500"/>
      </a:spcBef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429000" indent="-228600" algn="l" defTabSz="914400" rtl="0" eaLnBrk="1" latinLnBrk="0" hangingPunct="1">
      <a:lnSpc>
        <a:spcPct val="90000"/>
      </a:lnSpc>
      <a:spcBef>
        <a:spcPts val="500"/>
      </a:spcBef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886200" indent="-228600" algn="l" defTabSz="914400" rtl="0" eaLnBrk="1" latinLnBrk="0" hangingPunct="1">
      <a:lnSpc>
        <a:spcPct val="90000"/>
      </a:lnSpc>
      <a:spcBef>
        <a:spcPts val="500"/>
      </a:spcBef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77EA02-C7CD-9DAF-35F7-B6269EBA3A36}" name="Andrea Tranel" initials="AT" userId="S::andrea.tranel@competec.ch::03e1a083-0a0a-4113-8544-69dfb741ee5d" providerId="AD"/>
  <p188:author id="{0796FD17-08F1-F85A-72E9-CA322820CC0A}" name="Rouven Zimmermann" initials="RZ" userId="S::rouven.zimmermann@brackalltron.ch::d9c1225f-3c6e-4232-a16c-7df4e9eff104" providerId="AD"/>
  <p188:author id="{75200455-F2AF-BE24-6380-6236BD56BFFC}" name="Stefan Fraude" initials="SF" userId="S::stefan.fraude@brackalltron.ch::69f44659-4ae1-4752-ae0c-cdaeb404a253" providerId="AD"/>
  <p188:author id="{DE31B96C-F12B-0844-6BB3-C238784D469D}" name="Ouso Atrache" initials="OA" userId="S::ouso.atrache@brackalltron.ch::89551f3b-83af-4e8e-beb9-13426877aeb9" providerId="AD"/>
  <p188:author id="{8A9A888C-5A8A-0436-DE59-8C7499A5C509}" name="Roman Reichelt" initials="RR" userId="S::roman.reichelt@brackalltron.ch::e053b36b-fb6b-4866-a90f-4a809056089e" providerId="AD"/>
  <p188:author id="{FBB259E6-8DB9-CCE2-1A8C-603F24B52E16}" name="Andrej Golob" initials="AG" userId="S::andrej.golob@alltron.ch::9c2bc7c9-68ba-43a7-96d7-3d86cf307aa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9D9C"/>
    <a:srgbClr val="575756"/>
    <a:srgbClr val="FF66FF"/>
    <a:srgbClr val="F5F5F5"/>
    <a:srgbClr val="FFFFFF"/>
    <a:srgbClr val="F1F3F3"/>
    <a:srgbClr val="E5EAE9"/>
    <a:srgbClr val="E1D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56770F-4056-05B1-D924-0A0A01F8ADA8}" v="1" dt="2025-10-24T08:46:38.221"/>
  </p1510:revLst>
</p1510:revInfo>
</file>

<file path=ppt/tableStyles.xml><?xml version="1.0" encoding="utf-8"?>
<a:tblStyleLst xmlns:a="http://schemas.openxmlformats.org/drawingml/2006/main" def="{CA20E951-F767-40FB-8981-BDCADE0C3650}">
  <a:tblStyle styleId="{CA20E951-F767-40FB-8981-BDCADE0C3650}" styleName="Brack Alltron Standard 1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3175" cmpd="sng">
              <a:solidFill>
                <a:schemeClr val="accent1"/>
              </a:solidFill>
            </a:ln>
          </a:top>
          <a:bottom>
            <a:ln>
              <a:noFill/>
            </a:ln>
          </a:bottom>
          <a:insideH>
            <a:ln w="3175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>
        <a:schemeClr val="dk1"/>
      </a:tcTxStyle>
      <a:tcStyle>
        <a:tcBdr/>
        <a:fill>
          <a:noFill/>
        </a:fill>
      </a:tcStyle>
    </a:band1H>
    <a:band2H>
      <a:tcTxStyle>
        <a:schemeClr val="dk1"/>
      </a:tcTxStyle>
      <a:tcStyle>
        <a:tcBdr/>
        <a:fill>
          <a:noFill/>
        </a:fill>
      </a:tcStyle>
    </a:band2H>
    <a:band1V>
      <a:tcTxStyle>
        <a:schemeClr val="dk1"/>
      </a:tcTxStyle>
      <a:tcStyle>
        <a:tcBdr/>
        <a:fill>
          <a:noFill/>
        </a:fill>
      </a:tcStyle>
    </a:band1V>
    <a:band2V>
      <a:tcTxStyle>
        <a:schemeClr val="dk1"/>
      </a:tcTxStyle>
      <a:tcStyle>
        <a:tcBdr/>
        <a:fill>
          <a:noFill/>
        </a:fill>
      </a:tcStyle>
    </a:band2V>
    <a:lastCol>
      <a:tcTxStyle>
        <a:fontRef idx="major"/>
        <a:schemeClr val="dk1"/>
      </a:tcTxStyle>
      <a:tcStyle>
        <a:tcBdr/>
        <a:fill>
          <a:noFill/>
        </a:fill>
      </a:tcStyle>
    </a:lastCol>
    <a:firstCol>
      <a:tcTxStyle>
        <a:fontRef idx="major"/>
        <a:schemeClr val="dk1"/>
      </a:tcTxStyle>
      <a:tcStyle>
        <a:tcBdr/>
        <a:fill>
          <a:noFill/>
        </a:fill>
      </a:tcStyle>
    </a:firstCol>
    <a:lastRow>
      <a:tcTxStyle>
        <a:fontRef idx="major"/>
        <a:schemeClr val="dk1"/>
      </a:tcTxStyle>
      <a:tcStyle>
        <a:tcBdr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</a:tcBdr>
        <a:fill>
          <a:noFill/>
        </a:fill>
      </a:tcStyle>
    </a:lastRow>
    <a:firstRow>
      <a:tcTxStyle b="on">
        <a:fontRef idx="major"/>
        <a:schemeClr val="dk1"/>
      </a:tcTxStyle>
      <a:tcStyle>
        <a:tcBdr>
          <a:top>
            <a:ln>
              <a:noFill/>
            </a:ln>
          </a:top>
          <a:bottom>
            <a:ln w="28575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A20E951-F767-40FB-8981-BDCADE0C3651}" styleName="Brack Alltron Standard 2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3175" cmpd="sng">
              <a:solidFill>
                <a:schemeClr val="accent1"/>
              </a:solidFill>
            </a:ln>
          </a:top>
          <a:bottom>
            <a:ln>
              <a:noFill/>
            </a:ln>
          </a:bottom>
          <a:insideH>
            <a:ln w="3175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>
        <a:schemeClr val="dk1"/>
      </a:tcTxStyle>
      <a:tcStyle>
        <a:tcBdr/>
        <a:fill>
          <a:noFill/>
        </a:fill>
      </a:tcStyle>
    </a:band1H>
    <a:band2H>
      <a:tcTxStyle>
        <a:schemeClr val="dk1"/>
      </a:tcTxStyle>
      <a:tcStyle>
        <a:tcBdr/>
        <a:fill>
          <a:noFill/>
        </a:fill>
      </a:tcStyle>
    </a:band2H>
    <a:band1V>
      <a:tcTxStyle>
        <a:schemeClr val="dk1"/>
      </a:tcTxStyle>
      <a:tcStyle>
        <a:tcBdr/>
        <a:fill>
          <a:noFill/>
        </a:fill>
      </a:tcStyle>
    </a:band1V>
    <a:band2V>
      <a:tcTxStyle>
        <a:schemeClr val="dk1"/>
      </a:tcTxStyle>
      <a:tcStyle>
        <a:tcBdr/>
        <a:fill>
          <a:noFill/>
        </a:fill>
      </a:tcStyle>
    </a:band2V>
    <a:lastCol>
      <a:tcTxStyle>
        <a:fontRef idx="major"/>
        <a:schemeClr val="dk1"/>
      </a:tcTxStyle>
      <a:tcStyle>
        <a:tcBdr/>
        <a:fill>
          <a:noFill/>
        </a:fill>
      </a:tcStyle>
    </a:lastCol>
    <a:firstCol>
      <a:tcTxStyle>
        <a:fontRef idx="major"/>
        <a:schemeClr val="dk1"/>
      </a:tcTxStyle>
      <a:tcStyle>
        <a:tcBdr/>
        <a:fill>
          <a:noFill/>
        </a:fill>
      </a:tcStyle>
    </a:firstCol>
    <a:lastRow>
      <a:tcTxStyle>
        <a:fontRef idx="major"/>
        <a:schemeClr val="dk1"/>
      </a:tcTxStyle>
      <a:tcStyle>
        <a:tcBdr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</a:tcBdr>
        <a:fill>
          <a:noFill/>
        </a:fill>
      </a:tcStyle>
    </a:lastRow>
    <a:firstRow>
      <a:tcTxStyle b="on">
        <a:fontRef idx="major"/>
        <a:schemeClr val="dk1"/>
      </a:tcTxStyle>
      <a:tcStyle>
        <a:tcBdr>
          <a:top>
            <a:ln>
              <a:noFill/>
            </a:ln>
          </a:top>
          <a:bottom>
            <a:ln w="28575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A20E951-F767-40FB-8981-BDCADE0C3652}" styleName="Brack Alltron Standard 3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3175" cmpd="sng">
              <a:solidFill>
                <a:schemeClr val="accent1"/>
              </a:solidFill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>
        <a:schemeClr val="dk1"/>
      </a:tcTxStyle>
      <a:tcStyle>
        <a:tcBdr/>
        <a:fill>
          <a:solidFill>
            <a:srgbClr val="EDEDED"/>
          </a:solidFill>
        </a:fill>
      </a:tcStyle>
    </a:band1H>
    <a:band2H>
      <a:tcTxStyle>
        <a:schemeClr val="dk1"/>
      </a:tcTxStyle>
      <a:tcStyle>
        <a:tcBdr/>
        <a:fill>
          <a:noFill/>
        </a:fill>
      </a:tcStyle>
    </a:band2H>
    <a:band1V>
      <a:tcTxStyle>
        <a:schemeClr val="dk1"/>
      </a:tcTxStyle>
      <a:tcStyle>
        <a:tcBdr/>
        <a:fill>
          <a:noFill/>
        </a:fill>
      </a:tcStyle>
    </a:band1V>
    <a:band2V>
      <a:tcTxStyle>
        <a:schemeClr val="dk1"/>
      </a:tcTxStyle>
      <a:tcStyle>
        <a:tcBdr/>
        <a:fill>
          <a:noFill/>
        </a:fill>
      </a:tcStyle>
    </a:band2V>
    <a:lastCol>
      <a:tcTxStyle>
        <a:fontRef idx="major"/>
        <a:schemeClr val="dk1"/>
      </a:tcTxStyle>
      <a:tcStyle>
        <a:tcBdr/>
        <a:fill>
          <a:noFill/>
        </a:fill>
      </a:tcStyle>
    </a:lastCol>
    <a:firstCol>
      <a:tcTxStyle>
        <a:fontRef idx="major"/>
        <a:schemeClr val="dk1"/>
      </a:tcTxStyle>
      <a:tcStyle>
        <a:tcBdr/>
        <a:fill>
          <a:noFill/>
        </a:fill>
      </a:tcStyle>
    </a:firstCol>
    <a:lastRow>
      <a:tcTxStyle>
        <a:fontRef idx="major"/>
        <a:schemeClr val="dk1"/>
      </a:tcTxStyle>
      <a:tcStyle>
        <a:tcBdr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</a:tcBdr>
        <a:fill>
          <a:noFill/>
        </a:fill>
      </a:tcStyle>
    </a:lastRow>
    <a:firstRow>
      <a:tcTxStyle b="on">
        <a:fontRef idx="major"/>
        <a:schemeClr val="dk1"/>
      </a:tcTxStyle>
      <a:tcStyle>
        <a:tcBdr>
          <a:top>
            <a:ln>
              <a:noFill/>
            </a:ln>
          </a:top>
          <a:bottom>
            <a:ln w="28575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3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Schwarz" userId="S::thomas.schwarz_hgc.ch#ext#@digitalb2bforum.onmicrosoft.com::b894652f-555b-4b93-b3e1-0d62a86e0126" providerId="AD" clId="Web-{DD56770F-4056-05B1-D924-0A0A01F8ADA8}"/>
    <pc:docChg chg="delSld">
      <pc:chgData name="Thomas Schwarz" userId="S::thomas.schwarz_hgc.ch#ext#@digitalb2bforum.onmicrosoft.com::b894652f-555b-4b93-b3e1-0d62a86e0126" providerId="AD" clId="Web-{DD56770F-4056-05B1-D924-0A0A01F8ADA8}" dt="2025-10-24T08:46:38.221" v="0"/>
      <pc:docMkLst>
        <pc:docMk/>
      </pc:docMkLst>
      <pc:sldChg chg="del">
        <pc:chgData name="Thomas Schwarz" userId="S::thomas.schwarz_hgc.ch#ext#@digitalb2bforum.onmicrosoft.com::b894652f-555b-4b93-b3e1-0d62a86e0126" providerId="AD" clId="Web-{DD56770F-4056-05B1-D924-0A0A01F8ADA8}" dt="2025-10-24T08:46:38.221" v="0"/>
        <pc:sldMkLst>
          <pc:docMk/>
          <pc:sldMk cId="1831320396" sldId="214747373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Stationär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Tabelle1!$B$1:$G$1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Tabelle1!$B$2:$G$2</c:f>
              <c:numCache>
                <c:formatCode>General</c:formatCode>
                <c:ptCount val="6"/>
                <c:pt idx="0">
                  <c:v>81.400000000000006</c:v>
                </c:pt>
                <c:pt idx="1">
                  <c:v>86</c:v>
                </c:pt>
                <c:pt idx="2">
                  <c:v>87.9</c:v>
                </c:pt>
                <c:pt idx="3">
                  <c:v>88.6</c:v>
                </c:pt>
                <c:pt idx="4">
                  <c:v>88.6</c:v>
                </c:pt>
                <c:pt idx="5">
                  <c:v>88.800000000000011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DB-4615-A884-001D3158688B}"/>
            </c:ext>
          </c:extLst>
        </c:ser>
        <c:ser>
          <c:idx val="1"/>
          <c:order val="1"/>
          <c:tx>
            <c:strRef>
              <c:f>Tabelle1!$A$3</c:f>
              <c:strCache>
                <c:ptCount val="1"/>
                <c:pt idx="0">
                  <c:v>Online Ausland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Tabelle1!$B$1:$G$1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Tabelle1!$B$3:$G$3</c:f>
              <c:numCache>
                <c:formatCode>General</c:formatCode>
                <c:ptCount val="6"/>
                <c:pt idx="0">
                  <c:v>2</c:v>
                </c:pt>
                <c:pt idx="1">
                  <c:v>2.1</c:v>
                </c:pt>
                <c:pt idx="2">
                  <c:v>2.1</c:v>
                </c:pt>
                <c:pt idx="3">
                  <c:v>2</c:v>
                </c:pt>
                <c:pt idx="4">
                  <c:v>2.2000000000000002</c:v>
                </c:pt>
                <c:pt idx="5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DB-4615-A884-001D3158688B}"/>
            </c:ext>
          </c:extLst>
        </c:ser>
        <c:ser>
          <c:idx val="2"/>
          <c:order val="2"/>
          <c:tx>
            <c:strRef>
              <c:f>Tabelle1!$A$4</c:f>
              <c:strCache>
                <c:ptCount val="1"/>
                <c:pt idx="0">
                  <c:v>Online Inland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Tabelle1!$B$1:$G$1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Tabelle1!$B$4:$G$4</c:f>
              <c:numCache>
                <c:formatCode>General</c:formatCode>
                <c:ptCount val="6"/>
                <c:pt idx="0">
                  <c:v>8.3000000000000007</c:v>
                </c:pt>
                <c:pt idx="1">
                  <c:v>11</c:v>
                </c:pt>
                <c:pt idx="2">
                  <c:v>12.3</c:v>
                </c:pt>
                <c:pt idx="3">
                  <c:v>12</c:v>
                </c:pt>
                <c:pt idx="4">
                  <c:v>12.2</c:v>
                </c:pt>
                <c:pt idx="5">
                  <c:v>12.3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DB-4615-A884-001D3158688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388085535"/>
        <c:axId val="388065855"/>
        <c:axId val="0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Tabelle1!$A$5</c15:sqref>
                        </c15:formulaRef>
                      </c:ext>
                    </c:extLst>
                    <c:strCache>
                      <c:ptCount val="1"/>
                      <c:pt idx="0">
                        <c:v>Gesamt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64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de-DE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Tabelle1!$B$1:$G$1</c15:sqref>
                        </c15:formulaRef>
                      </c:ext>
                    </c:extLst>
                    <c:strCach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Tabelle1!$B$5:$G$5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91.7</c:v>
                      </c:pt>
                      <c:pt idx="1">
                        <c:v>99.1</c:v>
                      </c:pt>
                      <c:pt idx="2">
                        <c:v>102.3</c:v>
                      </c:pt>
                      <c:pt idx="3">
                        <c:v>102.6</c:v>
                      </c:pt>
                      <c:pt idx="4">
                        <c:v>103</c:v>
                      </c:pt>
                      <c:pt idx="5">
                        <c:v>103.7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FBDB-4615-A884-001D3158688B}"/>
                  </c:ext>
                </c:extLst>
              </c15:ser>
            </c15:filteredBarSeries>
          </c:ext>
        </c:extLst>
      </c:bar3DChart>
      <c:catAx>
        <c:axId val="3880855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88065855"/>
        <c:crosses val="autoZero"/>
        <c:auto val="1"/>
        <c:lblAlgn val="ctr"/>
        <c:lblOffset val="100"/>
        <c:noMultiLvlLbl val="0"/>
      </c:catAx>
      <c:valAx>
        <c:axId val="38806585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80855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Stationär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Tabelle1!$B$1:$G$1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Tabelle1!$B$2:$G$2</c:f>
              <c:numCache>
                <c:formatCode>General</c:formatCode>
                <c:ptCount val="6"/>
                <c:pt idx="0">
                  <c:v>3.3</c:v>
                </c:pt>
                <c:pt idx="1">
                  <c:v>2.9</c:v>
                </c:pt>
                <c:pt idx="2">
                  <c:v>2.8000000000000003</c:v>
                </c:pt>
                <c:pt idx="3">
                  <c:v>2.5999999999999996</c:v>
                </c:pt>
                <c:pt idx="4">
                  <c:v>2.6</c:v>
                </c:pt>
                <c:pt idx="5">
                  <c:v>2.4000000000000004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F3-4F50-94A7-D141E83EAAC4}"/>
            </c:ext>
          </c:extLst>
        </c:ser>
        <c:ser>
          <c:idx val="1"/>
          <c:order val="1"/>
          <c:tx>
            <c:strRef>
              <c:f>Tabelle1!$A$3</c:f>
              <c:strCache>
                <c:ptCount val="1"/>
                <c:pt idx="0">
                  <c:v>Online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Tabelle1!$B$1:$G$1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Tabelle1!$B$3:$G$3</c:f>
              <c:numCache>
                <c:formatCode>General</c:formatCode>
                <c:ptCount val="6"/>
                <c:pt idx="0">
                  <c:v>1.8</c:v>
                </c:pt>
                <c:pt idx="1">
                  <c:v>2.6</c:v>
                </c:pt>
                <c:pt idx="2">
                  <c:v>2.9</c:v>
                </c:pt>
                <c:pt idx="3">
                  <c:v>3</c:v>
                </c:pt>
                <c:pt idx="4">
                  <c:v>2.9</c:v>
                </c:pt>
                <c:pt idx="5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F3-4F50-94A7-D141E83EAA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388085535"/>
        <c:axId val="388065855"/>
        <c:axId val="0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Tabelle1!$A$4</c15:sqref>
                        </c15:formulaRef>
                      </c:ext>
                    </c:extLst>
                    <c:strCache>
                      <c:ptCount val="1"/>
                      <c:pt idx="0">
                        <c:v>Gesamt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de-DE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Tabelle1!$B$1:$G$1</c15:sqref>
                        </c15:formulaRef>
                      </c:ext>
                    </c:extLst>
                    <c:strCach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Tabelle1!$B$4:$G$4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5.0999999999999996</c:v>
                      </c:pt>
                      <c:pt idx="1">
                        <c:v>5.5</c:v>
                      </c:pt>
                      <c:pt idx="2">
                        <c:v>5.7</c:v>
                      </c:pt>
                      <c:pt idx="3">
                        <c:v>5.6</c:v>
                      </c:pt>
                      <c:pt idx="4">
                        <c:v>5.5</c:v>
                      </c:pt>
                      <c:pt idx="5">
                        <c:v>5.2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B2F3-4F50-94A7-D141E83EAAC4}"/>
                  </c:ext>
                </c:extLst>
              </c15:ser>
            </c15:filteredBarSeries>
          </c:ext>
        </c:extLst>
      </c:bar3DChart>
      <c:catAx>
        <c:axId val="3880855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88065855"/>
        <c:crosses val="autoZero"/>
        <c:auto val="1"/>
        <c:lblAlgn val="ctr"/>
        <c:lblOffset val="100"/>
        <c:noMultiLvlLbl val="0"/>
      </c:catAx>
      <c:valAx>
        <c:axId val="38806585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80855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2804054054054E-2"/>
          <c:y val="2.5987006496751622E-2"/>
          <c:w val="0.84121621621621623"/>
          <c:h val="0.85607196401799102"/>
        </c:manualLayout>
      </c:layout>
      <c:scatterChart>
        <c:scatterStyle val="lineMarker"/>
        <c:varyColors val="0"/>
        <c:ser>
          <c:idx val="0"/>
          <c:order val="0"/>
          <c:spPr>
            <a:ln w="19050" cmpd="sng" algn="ctr">
              <a:solidFill>
                <a:schemeClr val="accent1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chemeClr val="accent1"/>
                </a:solidFill>
                <a:ln w="9525" cmpd="sng" algn="ctr">
                  <a:solidFill>
                    <a:schemeClr val="accent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C720-4B9D-A616-26C3E1F04FE2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9525" cmpd="sng" algn="ctr">
                  <a:solidFill>
                    <a:schemeClr val="accent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C720-4B9D-A616-26C3E1F04FE2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9525" cmpd="sng" algn="ctr">
                  <a:solidFill>
                    <a:schemeClr val="accent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C720-4B9D-A616-26C3E1F04FE2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1"/>
                </a:solidFill>
                <a:ln w="9525" cmpd="sng" algn="ctr">
                  <a:solidFill>
                    <a:schemeClr val="accent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C720-4B9D-A616-26C3E1F04FE2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1"/>
                </a:solidFill>
                <a:ln w="9525" cmpd="sng" algn="ctr">
                  <a:solidFill>
                    <a:schemeClr val="accent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C720-4B9D-A616-26C3E1F04FE2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chemeClr val="accent1"/>
                </a:solidFill>
                <a:ln w="9525" cmpd="sng" algn="ctr">
                  <a:solidFill>
                    <a:schemeClr val="accent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C720-4B9D-A616-26C3E1F04FE2}"/>
              </c:ext>
            </c:extLst>
          </c:dPt>
          <c:dLbls>
            <c:dLbl>
              <c:idx val="0"/>
              <c:layout>
                <c:manualLayout>
                  <c:x val="-0.10648714810281518"/>
                  <c:y val="-2.724415999901025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720-4B9D-A616-26C3E1F04FE2}"/>
                </c:ext>
              </c:extLst>
            </c:dLbl>
            <c:dLbl>
              <c:idx val="1"/>
              <c:layout>
                <c:manualLayout>
                  <c:x val="-0.18178702570379437"/>
                  <c:y val="-1.3959121154131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20-4B9D-A616-26C3E1F04FE2}"/>
                </c:ext>
              </c:extLst>
            </c:dLbl>
            <c:dLbl>
              <c:idx val="2"/>
              <c:layout>
                <c:manualLayout>
                  <c:x val="-0.19461444308445536"/>
                  <c:y val="-1.11504448655738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720-4B9D-A616-26C3E1F04FE2}"/>
                </c:ext>
              </c:extLst>
            </c:dLbl>
            <c:dLbl>
              <c:idx val="3"/>
              <c:layout>
                <c:manualLayout>
                  <c:x val="-7.1916376306620206E-2"/>
                  <c:y val="-2.51938263083621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20-4B9D-A616-26C3E1F04FE2}"/>
                </c:ext>
              </c:extLst>
            </c:dLbl>
            <c:dLbl>
              <c:idx val="4"/>
              <c:layout>
                <c:manualLayout>
                  <c:x val="2.3809340905557537E-2"/>
                  <c:y val="8.4260288656729551E-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720-4B9D-A616-26C3E1F04FE2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Sheet1!$A$1:$E$1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xVal>
          <c:yVal>
            <c:numRef>
              <c:f>Sheet1!$A$2:$E$2</c:f>
              <c:numCache>
                <c:formatCode>General</c:formatCode>
                <c:ptCount val="5"/>
                <c:pt idx="0">
                  <c:v>811</c:v>
                </c:pt>
                <c:pt idx="1">
                  <c:v>1030</c:v>
                </c:pt>
                <c:pt idx="2">
                  <c:v>1120</c:v>
                </c:pt>
                <c:pt idx="3">
                  <c:v>1170</c:v>
                </c:pt>
                <c:pt idx="4">
                  <c:v>1140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C720-4B9D-A616-26C3E1F04FE2}"/>
            </c:ext>
          </c:extLst>
        </c:ser>
        <c:ser>
          <c:idx val="1"/>
          <c:order val="1"/>
          <c:spPr>
            <a:ln w="19050" cmpd="sng" algn="ctr">
              <a:solidFill>
                <a:schemeClr val="accent2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C720-4B9D-A616-26C3E1F04FE2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C720-4B9D-A616-26C3E1F04FE2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C720-4B9D-A616-26C3E1F04FE2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C720-4B9D-A616-26C3E1F04FE2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C720-4B9D-A616-26C3E1F04FE2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chemeClr val="accent2"/>
                </a:solidFill>
                <a:ln w="9525" cmpd="sng" algn="ctr">
                  <a:solidFill>
                    <a:schemeClr val="accent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C720-4B9D-A616-26C3E1F04FE2}"/>
              </c:ext>
            </c:extLst>
          </c:dPt>
          <c:dLbls>
            <c:dLbl>
              <c:idx val="0"/>
              <c:layout>
                <c:manualLayout>
                  <c:x val="1.2019391088965777E-2"/>
                  <c:y val="-8.341768577016432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20-4B9D-A616-26C3E1F04FE2}"/>
                </c:ext>
              </c:extLst>
            </c:dLbl>
            <c:dLbl>
              <c:idx val="1"/>
              <c:layout>
                <c:manualLayout>
                  <c:x val="1.4589963280293758E-2"/>
                  <c:y val="5.701612865772033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720-4B9D-A616-26C3E1F04FE2}"/>
                </c:ext>
              </c:extLst>
            </c:dLbl>
            <c:dLbl>
              <c:idx val="2"/>
              <c:layout>
                <c:manualLayout>
                  <c:x val="6.118023496756908E-4"/>
                  <c:y val="8.4260288656729551E-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720-4B9D-A616-26C3E1F04FE2}"/>
                </c:ext>
              </c:extLst>
            </c:dLbl>
            <c:dLbl>
              <c:idx val="3"/>
              <c:layout>
                <c:manualLayout>
                  <c:x val="-0.19466340269277846"/>
                  <c:y val="8.4260288656729551E-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720-4B9D-A616-26C3E1F04FE2}"/>
                </c:ext>
              </c:extLst>
            </c:dLbl>
            <c:dLbl>
              <c:idx val="4"/>
              <c:layout>
                <c:manualLayout>
                  <c:x val="1.7348075393014726E-2"/>
                  <c:y val="-2.724415999900922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720-4B9D-A616-26C3E1F04FE2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Sheet1!$A$1:$E$1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xVal>
          <c:yVal>
            <c:numRef>
              <c:f>Sheet1!$A$3:$E$3</c:f>
              <c:numCache>
                <c:formatCode>General</c:formatCode>
                <c:ptCount val="5"/>
                <c:pt idx="0">
                  <c:v>783</c:v>
                </c:pt>
                <c:pt idx="1">
                  <c:v>920</c:v>
                </c:pt>
                <c:pt idx="2">
                  <c:v>1094</c:v>
                </c:pt>
                <c:pt idx="3">
                  <c:v>1250</c:v>
                </c:pt>
                <c:pt idx="4">
                  <c:v>1314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C720-4B9D-A616-26C3E1F04FE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4"/>
        <c:axId val="5"/>
      </c:scatterChart>
      <c:valAx>
        <c:axId val="4"/>
        <c:scaling>
          <c:orientation val="minMax"/>
          <c:max val="2024"/>
          <c:min val="2019"/>
        </c:scaling>
        <c:delete val="0"/>
        <c:axPos val="b"/>
        <c:majorGridlines>
          <c:spPr>
            <a:ln>
              <a:noFill/>
            </a:ln>
          </c:spPr>
        </c:majorGridlines>
        <c:numFmt formatCode="0;&quot;-&quot;0" sourceLinked="0"/>
        <c:majorTickMark val="out"/>
        <c:minorTickMark val="none"/>
        <c:tickLblPos val="nextTo"/>
        <c:spPr>
          <a:ln w="9525" cmpd="sng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"/>
        <c:crosses val="min"/>
        <c:crossBetween val="midCat"/>
        <c:majorUnit val="1"/>
      </c:valAx>
      <c:valAx>
        <c:axId val="5"/>
        <c:scaling>
          <c:orientation val="minMax"/>
          <c:max val="1350"/>
          <c:min val="70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000" kern="1200">
                <a:latin typeface="+mn-lt"/>
                <a:ea typeface="+mn-ea"/>
                <a:cs typeface="+mn-cs"/>
              </a:defRPr>
            </a:pPr>
            <a:endParaRPr lang="de-DE"/>
          </a:p>
        </c:txPr>
        <c:crossAx val="4"/>
        <c:crosses val="min"/>
        <c:crossBetween val="midCat"/>
        <c:majorUnit val="50"/>
      </c:valAx>
    </c:plotArea>
    <c:plotVisOnly val="0"/>
    <c:dispBlanksAs val="gap"/>
    <c:showDLblsOverMax val="1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2480" y="247675"/>
            <a:ext cx="4282476" cy="334875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pPr marL="0" indent="0">
              <a:buNone/>
            </a:pPr>
            <a:r>
              <a:rPr lang="de-CH" sz="900"/>
              <a:t>Kopfzeilentext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092527" y="247675"/>
            <a:ext cx="1232669" cy="334875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pPr marL="0" indent="0">
              <a:buNone/>
            </a:pPr>
            <a:fld id="{EEC665CA-D682-48EC-95D2-126FD6449D65}" type="datetime1">
              <a:rPr lang="de-CH" sz="900" smtClean="0"/>
              <a:pPr marL="0" indent="0">
                <a:buNone/>
              </a:pPr>
              <a:t>24.10.2025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2480" y="9165624"/>
            <a:ext cx="4282476" cy="35773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pPr marL="0" indent="0">
              <a:buNone/>
            </a:pPr>
            <a:r>
              <a:rPr lang="de-CH" sz="900"/>
              <a:t>Fusszeilentext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092527" y="9165626"/>
            <a:ext cx="1232669" cy="35773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pPr marL="0" indent="0">
              <a:buNone/>
            </a:pPr>
            <a:fld id="{2CEDAA2C-602C-494B-9BFF-F0D7FF14E319}" type="slidenum">
              <a:rPr lang="de-CH" sz="900" smtClean="0"/>
              <a:pPr marL="0" indent="0">
                <a:buNone/>
              </a:pPr>
              <a:t>‹Nr.›</a:t>
            </a:fld>
            <a:endParaRPr lang="de-CH" sz="90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3110" userDrawn="1">
          <p15:clr>
            <a:srgbClr val="F26B43"/>
          </p15:clr>
        </p15:guide>
        <p15:guide id="2" pos="214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512763" y="971550"/>
            <a:ext cx="6002337" cy="3376613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68425" y="9406238"/>
            <a:ext cx="2210808" cy="1938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marL="0" indent="0" algn="l">
              <a:buNone/>
              <a:defRPr sz="900"/>
            </a:lvl1pPr>
          </a:lstStyle>
          <a:p>
            <a:r>
              <a:rPr lang="de-CH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14613" y="9406238"/>
            <a:ext cx="863509" cy="19381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marL="0" indent="0" algn="r">
              <a:buNone/>
              <a:defRPr sz="900"/>
            </a:lvl1pPr>
          </a:lstStyle>
          <a:p>
            <a:fld id="{83C81C81-E364-4366-A610-2DB15FF98538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66621" y="4625347"/>
            <a:ext cx="5511501" cy="458702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192603" y="459772"/>
            <a:ext cx="2076877" cy="200522"/>
          </a:xfrm>
          <a:prstGeom prst="rect">
            <a:avLst/>
          </a:prstGeom>
        </p:spPr>
        <p:txBody>
          <a:bodyPr vert="horz" lIns="0" tIns="0" rIns="0" bIns="0" rtlCol="0"/>
          <a:lstStyle>
            <a:lvl1pPr marL="0" indent="0" algn="r">
              <a:buNone/>
              <a:defRPr sz="900"/>
            </a:lvl1pPr>
          </a:lstStyle>
          <a:p>
            <a:fld id="{A17AAF7D-4283-4014-80F4-26E915FEACF8}" type="datetime1">
              <a:rPr lang="de-CH" smtClean="0"/>
              <a:pPr/>
              <a:t>24.10.2025</a:t>
            </a:fld>
            <a:endParaRPr lang="de-CH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57977" y="466426"/>
            <a:ext cx="3220500" cy="193869"/>
          </a:xfrm>
          <a:prstGeom prst="rect">
            <a:avLst/>
          </a:prstGeom>
        </p:spPr>
        <p:txBody>
          <a:bodyPr vert="horz" lIns="0" tIns="0" rIns="0" bIns="0" rtlCol="0"/>
          <a:lstStyle>
            <a:lvl1pPr marL="0" indent="0" algn="l">
              <a:buNone/>
              <a:defRPr sz="900"/>
            </a:lvl1pPr>
          </a:lstStyle>
          <a:p>
            <a:r>
              <a:rPr lang="de-CH"/>
              <a:t>Kopfzeilentext</a:t>
            </a:r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10" userDrawn="1">
          <p15:clr>
            <a:srgbClr val="F26B43"/>
          </p15:clr>
        </p15:guide>
        <p15:guide id="2" pos="2142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53666-FFF0-DE89-A03E-D0FD1959F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DB2C6A8-D500-C894-EA9C-007ED19A87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12763" y="973138"/>
            <a:ext cx="6000750" cy="337502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200090B-4D6A-7E7F-2BDD-F9BC28026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9A1ABD-0762-60C0-7118-0BC76EA08C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61174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5F1C1-3D36-D4F3-97CB-F6A88A01E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EEDC6AC-584A-A48C-F605-5F9FE59836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12763" y="973138"/>
            <a:ext cx="6000750" cy="337502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DDC8D84-4BA7-E147-5EA3-D03EF284D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16DFDF-79EA-40D7-79C1-3EABAEA791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60109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8333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21990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B7285-0C38-555A-0D78-271DA2E59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B759E49-E651-5628-1493-6F2C44DDC3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12763" y="971550"/>
            <a:ext cx="6002337" cy="3376613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16B7DDF-C316-2CE6-F5E3-A7725E302B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err="1"/>
              <a:t>Strategy</a:t>
            </a:r>
            <a:r>
              <a:rPr lang="de-CH"/>
              <a:t> in Action heisst maximal in die </a:t>
            </a:r>
            <a:r>
              <a:rPr lang="de-CH" err="1"/>
              <a:t>Kundenjourney</a:t>
            </a:r>
            <a:r>
              <a:rPr lang="de-CH"/>
              <a:t> einzutauchen. </a:t>
            </a:r>
            <a:r>
              <a:rPr lang="de-CH" err="1"/>
              <a:t>Punchline</a:t>
            </a:r>
            <a:r>
              <a:rPr lang="de-CH"/>
              <a:t>: «Wenn man uns im Müll bemerkt, haben wir alles richtig gemacht»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27E350-2DF2-9478-2095-23576D3E85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8080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7CCA2-9111-3186-CA79-CCB0F1327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2A1116-814D-BD32-F23F-19171EFD5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12763" y="971550"/>
            <a:ext cx="6002337" cy="3376613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161D434-ED74-755D-93D3-3E41FFA293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((Achtung: nur in sehr ausgewählten, informellen, studentischen Umfeldern angemessene Folie))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5989D6-BBBC-9574-B922-45AA06EF9E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16484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ackalltron.ch/" TargetMode="Externa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79D2ECE-E0E9-8CF8-9945-837DC9CCDAB2}"/>
              </a:ext>
            </a:extLst>
          </p:cNvPr>
          <p:cNvSpPr/>
          <p:nvPr userDrawn="1"/>
        </p:nvSpPr>
        <p:spPr>
          <a:xfrm>
            <a:off x="0" y="0"/>
            <a:ext cx="9745200" cy="537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09613" y="292101"/>
            <a:ext cx="8662751" cy="2812864"/>
          </a:xfrm>
        </p:spPr>
        <p:txBody>
          <a:bodyPr tIns="64800" anchor="t"/>
          <a:lstStyle>
            <a:lvl1pPr algn="l">
              <a:lnSpc>
                <a:spcPct val="97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CH"/>
              <a:t>Titel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09614" y="3261674"/>
            <a:ext cx="8662750" cy="1103430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Datum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428" y="6642000"/>
            <a:ext cx="769104" cy="144016"/>
          </a:xfrm>
        </p:spPr>
        <p:txBody>
          <a:bodyPr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</a:lstStyle>
          <a:p>
            <a:fld id="{FC8938F2-DC05-4226-9CE2-C6707E257012}" type="datetime1">
              <a:rPr lang="de-CH" noProof="1" smtClean="0"/>
              <a:t>24.10.2025</a:t>
            </a:fld>
            <a:endParaRPr lang="de-CH" noProof="1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9713" y="6642000"/>
            <a:ext cx="7922096" cy="144016"/>
          </a:xfrm>
        </p:spPr>
        <p:txBody>
          <a:bodyPr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</a:lstStyle>
          <a:p>
            <a:r>
              <a:rPr lang="de-CH" noProof="1"/>
              <a:t>Titel Präsentation, Datum (ändern über «Einfügen &gt; Kopf- und Fusszeile»)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8548" y="6642000"/>
            <a:ext cx="434790" cy="144016"/>
          </a:xfrm>
        </p:spPr>
        <p:txBody>
          <a:bodyPr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noProof="1" dirty="0" smtClean="0"/>
              <a:pPr/>
              <a:t>‹Nr.›</a:t>
            </a:fld>
            <a:endParaRPr lang="de-CH" noProof="1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EA198D0-397B-0520-899C-070CD2CFA5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4641" y="5801254"/>
            <a:ext cx="3081600" cy="698869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50F0E8B-82DA-0A03-CB82-75CC65B7DB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7550" y="6010275"/>
            <a:ext cx="5003800" cy="489848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de-CH"/>
              <a:t>Vorname Name, Funktion</a:t>
            </a:r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613" y="295910"/>
            <a:ext cx="10753725" cy="479907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09200" y="1800225"/>
            <a:ext cx="5242784" cy="43418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E1ED-48FA-426D-9EE8-A9C7295871FB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97914A2-8737-E7BB-2355-A19A18210B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A4C6E9E6-9116-F4E0-B4BE-307AC1DCC7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6650" y="1440001"/>
            <a:ext cx="5246688" cy="4702038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None/>
              <a:defRPr sz="1200"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200657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613" y="295910"/>
            <a:ext cx="5242371" cy="479907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09200" y="1800225"/>
            <a:ext cx="5242784" cy="43418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94C66-E6E0-4302-88B8-C2C32C5DF7D9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97914A2-8737-E7BB-2355-A19A18210B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613" y="840173"/>
            <a:ext cx="5242371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A4C6E9E6-9116-F4E0-B4BE-307AC1DCC7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7199" y="1343025"/>
            <a:ext cx="5976000" cy="479901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None/>
              <a:defRPr sz="1200"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AF291E3-D7BE-CB4C-3215-5119E185B095}"/>
              </a:ext>
            </a:extLst>
          </p:cNvPr>
          <p:cNvSpPr/>
          <p:nvPr userDrawn="1"/>
        </p:nvSpPr>
        <p:spPr>
          <a:xfrm>
            <a:off x="6217200" y="0"/>
            <a:ext cx="5974800" cy="13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758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g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613" y="295910"/>
            <a:ext cx="10753725" cy="479907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09200" y="1800225"/>
            <a:ext cx="3442584" cy="43418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C65D-09FF-4C88-9D02-A15EFDC5D0C3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97914A2-8737-E7BB-2355-A19A18210B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A4C6E9E6-9116-F4E0-B4BE-307AC1DCC7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75150" y="1431925"/>
            <a:ext cx="7088188" cy="471011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None/>
              <a:defRPr sz="1200"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422520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ss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613" y="295910"/>
            <a:ext cx="10753725" cy="479907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8045450" y="1800225"/>
            <a:ext cx="3417888" cy="4341813"/>
          </a:xfrm>
        </p:spPr>
        <p:txBody>
          <a:bodyPr/>
          <a:lstStyle>
            <a:lvl1pPr marL="180000" indent="-180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587D2-1593-43FF-8FA6-BBD5323AE528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97914A2-8737-E7BB-2355-A19A18210B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A4C6E9E6-9116-F4E0-B4BE-307AC1DCC7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9613" y="1431925"/>
            <a:ext cx="7088188" cy="471011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None/>
              <a:defRPr sz="1200"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222676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709612" y="1440000"/>
            <a:ext cx="3416400" cy="47020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75463" y="1440000"/>
            <a:ext cx="3416400" cy="47020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479-7090-457A-A37A-B0843A699BCE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2FCE63E3-D191-C892-FA05-D381F380CF8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042209" y="1440000"/>
            <a:ext cx="3416400" cy="47020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94707600-0322-1EEB-5E5A-F3CE6559A9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318625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 far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200" y="295910"/>
            <a:ext cx="10753200" cy="479907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08180-FF74-48EA-B89F-7334E663EDD9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CDC200C-FBFC-88BE-563D-1FB9B8C2D1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613" y="1800225"/>
            <a:ext cx="3416400" cy="714375"/>
          </a:xfrm>
          <a:solidFill>
            <a:schemeClr val="accent1"/>
          </a:solidFill>
        </p:spPr>
        <p:txBody>
          <a:bodyPr lIns="194400" tIns="43200" anchor="ctr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 hinzufügen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6B88CBF4-E3B0-376B-EC70-10AA1C9E0F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3879" y="1800225"/>
            <a:ext cx="3416400" cy="714375"/>
          </a:xfrm>
          <a:solidFill>
            <a:schemeClr val="accent5"/>
          </a:solidFill>
        </p:spPr>
        <p:txBody>
          <a:bodyPr lIns="194400" tIns="43200" anchor="ctr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 hinzufügen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93E765A-2472-6863-BFFC-7441D6955A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6000" y="1800225"/>
            <a:ext cx="3416400" cy="714375"/>
          </a:xfrm>
          <a:solidFill>
            <a:srgbClr val="F0EC74"/>
          </a:solidFill>
        </p:spPr>
        <p:txBody>
          <a:bodyPr lIns="194400" tIns="43200" anchor="ctr"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Titel hinzufügen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45EB38D-EC9B-CEA3-EF1A-FC0460D9E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613" y="2969443"/>
            <a:ext cx="3416400" cy="2223270"/>
          </a:xfrm>
        </p:spPr>
        <p:txBody>
          <a:bodyPr lIns="756000"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12DC5A5F-859B-B465-B785-97D96965FA2C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23210" y="3005523"/>
            <a:ext cx="432000" cy="43200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7302C4B8-6653-011B-98D3-95611F2FF914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723210" y="3800861"/>
            <a:ext cx="432000" cy="43200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8ACFDE0F-13A7-3994-B7D8-18327EB3E2A1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23210" y="4596198"/>
            <a:ext cx="432000" cy="43200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91BEA827-4056-D321-E32B-5F01837114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3879" y="2967086"/>
            <a:ext cx="3416400" cy="2223270"/>
          </a:xfrm>
        </p:spPr>
        <p:txBody>
          <a:bodyPr lIns="180000"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20" name="Textplatzhalter 14">
            <a:extLst>
              <a:ext uri="{FF2B5EF4-FFF2-40B4-BE49-F238E27FC236}">
                <a16:creationId xmlns:a16="http://schemas.microsoft.com/office/drawing/2014/main" id="{8FA3E6FA-C1E1-0A29-5800-B65E9E504B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46000" y="2967086"/>
            <a:ext cx="3416400" cy="2223270"/>
          </a:xfrm>
        </p:spPr>
        <p:txBody>
          <a:bodyPr lIns="180000"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D6A07177-618F-0B12-FE21-0378773175C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313033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Testimonial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200" y="295910"/>
            <a:ext cx="10753200" cy="479907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BFCE-9B2D-42F0-BBC1-33F0D32971CB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45EB38D-EC9B-CEA3-EF1A-FC0460D9E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85547" y="2512295"/>
            <a:ext cx="2940463" cy="3070458"/>
          </a:xfrm>
          <a:ln w="28575">
            <a:solidFill>
              <a:schemeClr val="accent1"/>
            </a:solidFill>
            <a:miter lim="800000"/>
          </a:ln>
        </p:spPr>
        <p:txBody>
          <a:bodyPr lIns="594000" tIns="1828800" rIns="108000" bIns="396000"/>
          <a:lstStyle>
            <a:lvl1pPr marL="0" indent="0">
              <a:lnSpc>
                <a:spcPct val="104000"/>
              </a:lnSpc>
              <a:buNone/>
              <a:defRPr sz="1600" b="1">
                <a:solidFill>
                  <a:schemeClr val="accent1"/>
                </a:solidFill>
              </a:defRPr>
            </a:lvl1pPr>
            <a:lvl2pPr>
              <a:lnSpc>
                <a:spcPct val="106000"/>
              </a:lnSpc>
              <a:defRPr sz="1400"/>
            </a:lvl2pPr>
            <a:lvl3pPr>
              <a:lnSpc>
                <a:spcPct val="106000"/>
              </a:lnSpc>
              <a:defRPr sz="1400"/>
            </a:lvl3pPr>
            <a:lvl4pPr>
              <a:lnSpc>
                <a:spcPct val="106000"/>
              </a:lnSpc>
              <a:defRPr sz="1400"/>
            </a:lvl4pPr>
            <a:lvl5pPr>
              <a:lnSpc>
                <a:spcPct val="106000"/>
              </a:lnSpc>
              <a:defRPr sz="1400"/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7FFFB2AF-5273-64C9-089F-21B3D356C97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27509" y="4341998"/>
            <a:ext cx="900000" cy="900000"/>
          </a:xfrm>
          <a:prstGeom prst="ellipse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None/>
              <a:defRPr sz="700"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E340BEF7-4DD7-197A-C9EB-937735557A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9613" y="1800225"/>
            <a:ext cx="9094799" cy="4794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CH" noProof="0"/>
              <a:t>Text hinzufügen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5C64B342-2307-AE76-2497-1ECA8CCC0E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5548" y="2512296"/>
            <a:ext cx="2940462" cy="1535830"/>
          </a:xfrm>
          <a:solidFill>
            <a:schemeClr val="accent1"/>
          </a:solidFill>
        </p:spPr>
        <p:txBody>
          <a:bodyPr lIns="198000" tIns="154800" rIns="198000"/>
          <a:lstStyle>
            <a:lvl1pPr marL="0" indent="0">
              <a:lnSpc>
                <a:spcPct val="109000"/>
              </a:lnSpc>
              <a:buNone/>
              <a:defRPr sz="1200">
                <a:solidFill>
                  <a:schemeClr val="bg1"/>
                </a:solidFill>
              </a:defRPr>
            </a:lvl1pPr>
            <a:lvl2pPr marL="178775" indent="0">
              <a:buNone/>
              <a:defRPr sz="1400">
                <a:solidFill>
                  <a:schemeClr val="bg1"/>
                </a:solidFill>
              </a:defRPr>
            </a:lvl2pPr>
            <a:lvl3pPr marL="361338" indent="0">
              <a:buNone/>
              <a:defRPr sz="1400">
                <a:solidFill>
                  <a:schemeClr val="bg1"/>
                </a:solidFill>
              </a:defRPr>
            </a:lvl3pPr>
            <a:lvl4pPr marL="540000" indent="0">
              <a:buNone/>
              <a:defRPr sz="1400">
                <a:solidFill>
                  <a:schemeClr val="bg1"/>
                </a:solidFill>
              </a:defRPr>
            </a:lvl4pPr>
            <a:lvl5pPr marL="720113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sp>
        <p:nvSpPr>
          <p:cNvPr id="34" name="Textplatzhalter 14">
            <a:extLst>
              <a:ext uri="{FF2B5EF4-FFF2-40B4-BE49-F238E27FC236}">
                <a16:creationId xmlns:a16="http://schemas.microsoft.com/office/drawing/2014/main" id="{CD25E391-BE22-9B32-B6BA-3152177EAC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43147" y="2512295"/>
            <a:ext cx="2940463" cy="3070458"/>
          </a:xfrm>
          <a:ln w="28575">
            <a:solidFill>
              <a:schemeClr val="accent1"/>
            </a:solidFill>
            <a:miter lim="800000"/>
          </a:ln>
        </p:spPr>
        <p:txBody>
          <a:bodyPr lIns="594000" tIns="1828800" rIns="108000" bIns="396000"/>
          <a:lstStyle>
            <a:lvl1pPr marL="0" indent="0">
              <a:lnSpc>
                <a:spcPct val="104000"/>
              </a:lnSpc>
              <a:buNone/>
              <a:defRPr sz="1600" b="1">
                <a:solidFill>
                  <a:schemeClr val="accent1"/>
                </a:solidFill>
              </a:defRPr>
            </a:lvl1pPr>
            <a:lvl2pPr>
              <a:lnSpc>
                <a:spcPct val="106000"/>
              </a:lnSpc>
              <a:defRPr sz="1400"/>
            </a:lvl2pPr>
            <a:lvl3pPr>
              <a:lnSpc>
                <a:spcPct val="106000"/>
              </a:lnSpc>
              <a:defRPr sz="1400"/>
            </a:lvl3pPr>
            <a:lvl4pPr>
              <a:lnSpc>
                <a:spcPct val="106000"/>
              </a:lnSpc>
              <a:defRPr sz="1400"/>
            </a:lvl4pPr>
            <a:lvl5pPr>
              <a:lnSpc>
                <a:spcPct val="106000"/>
              </a:lnSpc>
              <a:defRPr sz="1400"/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sp>
        <p:nvSpPr>
          <p:cNvPr id="35" name="Bildplatzhalter 4">
            <a:extLst>
              <a:ext uri="{FF2B5EF4-FFF2-40B4-BE49-F238E27FC236}">
                <a16:creationId xmlns:a16="http://schemas.microsoft.com/office/drawing/2014/main" id="{E8AD308C-C467-A6D0-67FC-FF633EBFB09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4385109" y="4341998"/>
            <a:ext cx="900000" cy="900000"/>
          </a:xfrm>
          <a:prstGeom prst="ellipse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None/>
              <a:defRPr sz="700"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36" name="Textplatzhalter 32">
            <a:extLst>
              <a:ext uri="{FF2B5EF4-FFF2-40B4-BE49-F238E27FC236}">
                <a16:creationId xmlns:a16="http://schemas.microsoft.com/office/drawing/2014/main" id="{6D7B6DBC-DA1F-9932-DDC6-E6BC73E7BB3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43148" y="2512296"/>
            <a:ext cx="2940462" cy="1535830"/>
          </a:xfrm>
          <a:solidFill>
            <a:schemeClr val="accent1"/>
          </a:solidFill>
        </p:spPr>
        <p:txBody>
          <a:bodyPr lIns="198000" tIns="154800" rIns="198000"/>
          <a:lstStyle>
            <a:lvl1pPr marL="0" indent="0">
              <a:lnSpc>
                <a:spcPct val="109000"/>
              </a:lnSpc>
              <a:buNone/>
              <a:defRPr sz="1200">
                <a:solidFill>
                  <a:schemeClr val="bg1"/>
                </a:solidFill>
              </a:defRPr>
            </a:lvl1pPr>
            <a:lvl2pPr marL="178775" indent="0">
              <a:buNone/>
              <a:defRPr sz="1400">
                <a:solidFill>
                  <a:schemeClr val="bg1"/>
                </a:solidFill>
              </a:defRPr>
            </a:lvl2pPr>
            <a:lvl3pPr marL="361338" indent="0">
              <a:buNone/>
              <a:defRPr sz="1400">
                <a:solidFill>
                  <a:schemeClr val="bg1"/>
                </a:solidFill>
              </a:defRPr>
            </a:lvl3pPr>
            <a:lvl4pPr marL="540000" indent="0">
              <a:buNone/>
              <a:defRPr sz="1400">
                <a:solidFill>
                  <a:schemeClr val="bg1"/>
                </a:solidFill>
              </a:defRPr>
            </a:lvl4pPr>
            <a:lvl5pPr marL="720113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sp>
        <p:nvSpPr>
          <p:cNvPr id="37" name="Textplatzhalter 14">
            <a:extLst>
              <a:ext uri="{FF2B5EF4-FFF2-40B4-BE49-F238E27FC236}">
                <a16:creationId xmlns:a16="http://schemas.microsoft.com/office/drawing/2014/main" id="{D4D45CF7-0569-67E2-A3EA-7F82A82E51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19797" y="2512295"/>
            <a:ext cx="2940463" cy="3070458"/>
          </a:xfrm>
          <a:ln w="28575">
            <a:solidFill>
              <a:schemeClr val="accent1"/>
            </a:solidFill>
            <a:miter lim="800000"/>
          </a:ln>
        </p:spPr>
        <p:txBody>
          <a:bodyPr lIns="594000" tIns="1828800" rIns="108000" bIns="396000"/>
          <a:lstStyle>
            <a:lvl1pPr marL="0" indent="0">
              <a:lnSpc>
                <a:spcPct val="104000"/>
              </a:lnSpc>
              <a:buNone/>
              <a:defRPr sz="1600" b="1">
                <a:solidFill>
                  <a:schemeClr val="accent1"/>
                </a:solidFill>
              </a:defRPr>
            </a:lvl1pPr>
            <a:lvl2pPr>
              <a:lnSpc>
                <a:spcPct val="106000"/>
              </a:lnSpc>
              <a:defRPr sz="1400"/>
            </a:lvl2pPr>
            <a:lvl3pPr>
              <a:lnSpc>
                <a:spcPct val="106000"/>
              </a:lnSpc>
              <a:defRPr sz="1400"/>
            </a:lvl3pPr>
            <a:lvl4pPr>
              <a:lnSpc>
                <a:spcPct val="106000"/>
              </a:lnSpc>
              <a:defRPr sz="1400"/>
            </a:lvl4pPr>
            <a:lvl5pPr>
              <a:lnSpc>
                <a:spcPct val="106000"/>
              </a:lnSpc>
              <a:defRPr sz="1400"/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sp>
        <p:nvSpPr>
          <p:cNvPr id="38" name="Bildplatzhalter 4">
            <a:extLst>
              <a:ext uri="{FF2B5EF4-FFF2-40B4-BE49-F238E27FC236}">
                <a16:creationId xmlns:a16="http://schemas.microsoft.com/office/drawing/2014/main" id="{54B007C9-81C5-DB65-6CB3-EDBD0DDE4D3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8061759" y="4341998"/>
            <a:ext cx="900000" cy="900000"/>
          </a:xfrm>
          <a:prstGeom prst="ellipse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None/>
              <a:defRPr sz="700"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39" name="Textplatzhalter 32">
            <a:extLst>
              <a:ext uri="{FF2B5EF4-FFF2-40B4-BE49-F238E27FC236}">
                <a16:creationId xmlns:a16="http://schemas.microsoft.com/office/drawing/2014/main" id="{9988542A-8999-A963-A296-DDD7AD55CBC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19798" y="2512296"/>
            <a:ext cx="2940462" cy="1535830"/>
          </a:xfrm>
          <a:solidFill>
            <a:schemeClr val="accent1"/>
          </a:solidFill>
        </p:spPr>
        <p:txBody>
          <a:bodyPr lIns="198000" tIns="154800" rIns="198000"/>
          <a:lstStyle>
            <a:lvl1pPr marL="0" indent="0">
              <a:lnSpc>
                <a:spcPct val="109000"/>
              </a:lnSpc>
              <a:buNone/>
              <a:defRPr sz="1200">
                <a:solidFill>
                  <a:schemeClr val="bg1"/>
                </a:solidFill>
              </a:defRPr>
            </a:lvl1pPr>
            <a:lvl2pPr marL="178775" indent="0">
              <a:buNone/>
              <a:defRPr sz="1400">
                <a:solidFill>
                  <a:schemeClr val="bg1"/>
                </a:solidFill>
              </a:defRPr>
            </a:lvl2pPr>
            <a:lvl3pPr marL="361338" indent="0">
              <a:buNone/>
              <a:defRPr sz="1400">
                <a:solidFill>
                  <a:schemeClr val="bg1"/>
                </a:solidFill>
              </a:defRPr>
            </a:lvl3pPr>
            <a:lvl4pPr marL="540000" indent="0">
              <a:buNone/>
              <a:defRPr sz="1400">
                <a:solidFill>
                  <a:schemeClr val="bg1"/>
                </a:solidFill>
              </a:defRPr>
            </a:lvl4pPr>
            <a:lvl5pPr marL="720113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F0BE56D8-5019-116C-9E7C-4C77158A6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452819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Testimonial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200" y="295910"/>
            <a:ext cx="10753200" cy="479907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520C-7014-45E1-A080-16E3DCF04BA6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45EB38D-EC9B-CEA3-EF1A-FC0460D9E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613" y="2912364"/>
            <a:ext cx="3416398" cy="3035999"/>
          </a:xfrm>
          <a:ln w="28575">
            <a:solidFill>
              <a:schemeClr val="accent1"/>
            </a:solidFill>
            <a:miter lim="800000"/>
          </a:ln>
        </p:spPr>
        <p:txBody>
          <a:bodyPr lIns="108000" tIns="1512000" rIns="108000" bIns="396000"/>
          <a:lstStyle>
            <a:lvl1pPr>
              <a:lnSpc>
                <a:spcPct val="106000"/>
              </a:lnSpc>
              <a:defRPr sz="1400"/>
            </a:lvl1pPr>
            <a:lvl2pPr>
              <a:lnSpc>
                <a:spcPct val="106000"/>
              </a:lnSpc>
              <a:defRPr sz="1400"/>
            </a:lvl2pPr>
            <a:lvl3pPr>
              <a:lnSpc>
                <a:spcPct val="106000"/>
              </a:lnSpc>
              <a:defRPr sz="1400"/>
            </a:lvl3pPr>
            <a:lvl4pPr>
              <a:lnSpc>
                <a:spcPct val="106000"/>
              </a:lnSpc>
              <a:defRPr sz="1400"/>
            </a:lvl4pPr>
            <a:lvl5pPr>
              <a:lnSpc>
                <a:spcPct val="106000"/>
              </a:lnSpc>
              <a:defRPr sz="1400"/>
            </a:lvl5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E79D249F-0E1C-991E-D031-84F895EEFC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200" y="2912363"/>
            <a:ext cx="3416811" cy="1368000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158400" tIns="730800" rIns="158400" bIns="0" anchor="t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 hinzufügen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7FFFB2AF-5273-64C9-089F-21B3D356C97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1967605" y="2457997"/>
            <a:ext cx="900000" cy="900000"/>
          </a:xfrm>
          <a:prstGeom prst="ellipse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None/>
              <a:defRPr sz="700"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1" name="Textplatzhalter 14">
            <a:extLst>
              <a:ext uri="{FF2B5EF4-FFF2-40B4-BE49-F238E27FC236}">
                <a16:creationId xmlns:a16="http://schemas.microsoft.com/office/drawing/2014/main" id="{C26C76C0-77C9-B879-872A-3726379750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90073" y="2912364"/>
            <a:ext cx="3416398" cy="3035999"/>
          </a:xfrm>
          <a:ln w="28575">
            <a:solidFill>
              <a:schemeClr val="accent1"/>
            </a:solidFill>
            <a:miter lim="800000"/>
          </a:ln>
        </p:spPr>
        <p:txBody>
          <a:bodyPr lIns="108000" tIns="1512000" rIns="108000" bIns="396000"/>
          <a:lstStyle>
            <a:lvl1pPr>
              <a:lnSpc>
                <a:spcPct val="106000"/>
              </a:lnSpc>
              <a:defRPr sz="1400"/>
            </a:lvl1pPr>
            <a:lvl2pPr>
              <a:lnSpc>
                <a:spcPct val="106000"/>
              </a:lnSpc>
              <a:defRPr sz="1400"/>
            </a:lvl2pPr>
            <a:lvl3pPr>
              <a:lnSpc>
                <a:spcPct val="106000"/>
              </a:lnSpc>
              <a:defRPr sz="1400"/>
            </a:lvl3pPr>
            <a:lvl4pPr>
              <a:lnSpc>
                <a:spcPct val="106000"/>
              </a:lnSpc>
              <a:defRPr sz="1400"/>
            </a:lvl4pPr>
            <a:lvl5pPr>
              <a:lnSpc>
                <a:spcPct val="106000"/>
              </a:lnSpc>
              <a:defRPr sz="1400"/>
            </a:lvl5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A9FAECE1-1563-F192-7ADB-569CEAE8C5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89660" y="2912363"/>
            <a:ext cx="3416811" cy="1368000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158400" tIns="730800" rIns="158400" bIns="0" anchor="t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 hinzufügen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E1503D2F-46F2-B669-719A-70C1D7580A21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5648273" y="2457997"/>
            <a:ext cx="900000" cy="900000"/>
          </a:xfrm>
          <a:prstGeom prst="ellipse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None/>
              <a:defRPr sz="700"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4" name="Textplatzhalter 14">
            <a:extLst>
              <a:ext uri="{FF2B5EF4-FFF2-40B4-BE49-F238E27FC236}">
                <a16:creationId xmlns:a16="http://schemas.microsoft.com/office/drawing/2014/main" id="{6538867A-E7A8-2604-E08E-5301295A14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40053" y="2912364"/>
            <a:ext cx="3416398" cy="3035999"/>
          </a:xfrm>
          <a:ln w="28575">
            <a:solidFill>
              <a:schemeClr val="accent1"/>
            </a:solidFill>
            <a:miter lim="800000"/>
          </a:ln>
        </p:spPr>
        <p:txBody>
          <a:bodyPr lIns="108000" tIns="1512000" rIns="108000" bIns="396000"/>
          <a:lstStyle>
            <a:lvl1pPr>
              <a:lnSpc>
                <a:spcPct val="106000"/>
              </a:lnSpc>
              <a:defRPr sz="1400"/>
            </a:lvl1pPr>
            <a:lvl2pPr>
              <a:lnSpc>
                <a:spcPct val="106000"/>
              </a:lnSpc>
              <a:defRPr sz="1400"/>
            </a:lvl2pPr>
            <a:lvl3pPr>
              <a:lnSpc>
                <a:spcPct val="106000"/>
              </a:lnSpc>
              <a:defRPr sz="1400"/>
            </a:lvl3pPr>
            <a:lvl4pPr>
              <a:lnSpc>
                <a:spcPct val="106000"/>
              </a:lnSpc>
              <a:defRPr sz="1400"/>
            </a:lvl4pPr>
            <a:lvl5pPr>
              <a:lnSpc>
                <a:spcPct val="106000"/>
              </a:lnSpc>
              <a:defRPr sz="1400"/>
            </a:lvl5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2E0D69CE-50AA-55C7-D47C-6D5FFFC953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39640" y="2912363"/>
            <a:ext cx="3416811" cy="1368000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158400" tIns="730800" rIns="158400" bIns="0" anchor="t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 hinzufügen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C3009FDE-CB16-7A91-0F18-D0126D6714C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9298253" y="2457997"/>
            <a:ext cx="900000" cy="900000"/>
          </a:xfrm>
          <a:prstGeom prst="ellipse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None/>
              <a:defRPr sz="700"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E340BEF7-4DD7-197A-C9EB-937735557A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9613" y="1800225"/>
            <a:ext cx="9094799" cy="4794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CH" noProof="0"/>
              <a:t>Text hinzufügen</a:t>
            </a:r>
          </a:p>
        </p:txBody>
      </p:sp>
      <p:sp>
        <p:nvSpPr>
          <p:cNvPr id="4" name="Textplatzhalter 9">
            <a:extLst>
              <a:ext uri="{FF2B5EF4-FFF2-40B4-BE49-F238E27FC236}">
                <a16:creationId xmlns:a16="http://schemas.microsoft.com/office/drawing/2014/main" id="{C5F3C8D4-28AB-EB15-5FFA-62694A8AC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405530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Inhal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200" y="295910"/>
            <a:ext cx="10753200" cy="479907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65ED-8E05-4B69-8219-EED63588E3C5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CDC200C-FBFC-88BE-563D-1FB9B8C2D1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613" y="1800000"/>
            <a:ext cx="2498400" cy="1268735"/>
          </a:xfrm>
          <a:solidFill>
            <a:schemeClr val="accent1"/>
          </a:solidFill>
        </p:spPr>
        <p:txBody>
          <a:bodyPr lIns="126000" tIns="540000" rIns="126000" bIns="126000" anchor="t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 hinzufügen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45EB38D-EC9B-CEA3-EF1A-FC0460D9E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613" y="3330000"/>
            <a:ext cx="2498400" cy="2812038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173C3F4-70C1-5883-D4AD-CF923C4AF0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90082" y="1612443"/>
            <a:ext cx="370800" cy="370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e-CH" noProof="0"/>
              <a:t> 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FD0E6D5A-A262-0FF5-FFF5-2136AD280F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61075" y="1800000"/>
            <a:ext cx="2498400" cy="1268735"/>
          </a:xfrm>
          <a:solidFill>
            <a:schemeClr val="accent1"/>
          </a:solidFill>
        </p:spPr>
        <p:txBody>
          <a:bodyPr lIns="126000" tIns="540000" rIns="126000" bIns="126000" anchor="t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 hinzufügen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518EB121-DA4E-0415-988C-015BCD46B1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35988" y="1612443"/>
            <a:ext cx="370800" cy="370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e-CH" noProof="0"/>
              <a:t> </a:t>
            </a:r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2602AAC6-372C-4B1F-8AEC-FC02A04B22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2537" y="1800000"/>
            <a:ext cx="2498400" cy="1268735"/>
          </a:xfrm>
          <a:solidFill>
            <a:schemeClr val="accent1"/>
          </a:solidFill>
        </p:spPr>
        <p:txBody>
          <a:bodyPr lIns="126000" tIns="540000" rIns="126000" bIns="126000" anchor="t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 hinzufügen</a:t>
            </a:r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C721B9BB-5923-CB56-D9D7-3D0CF8C596A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81894" y="1612443"/>
            <a:ext cx="370800" cy="370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e-CH" noProof="0"/>
              <a:t> </a:t>
            </a:r>
          </a:p>
        </p:txBody>
      </p:sp>
      <p:sp>
        <p:nvSpPr>
          <p:cNvPr id="23" name="Textplatzhalter 10">
            <a:extLst>
              <a:ext uri="{FF2B5EF4-FFF2-40B4-BE49-F238E27FC236}">
                <a16:creationId xmlns:a16="http://schemas.microsoft.com/office/drawing/2014/main" id="{065EEC4C-5B8E-06C2-4C96-E124AD2959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64000" y="1800000"/>
            <a:ext cx="2498400" cy="1268735"/>
          </a:xfrm>
          <a:solidFill>
            <a:schemeClr val="accent1"/>
          </a:solidFill>
        </p:spPr>
        <p:txBody>
          <a:bodyPr lIns="126000" tIns="540000" rIns="126000" bIns="126000" anchor="t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 hinzufügen</a:t>
            </a:r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DFEE89E2-F448-946A-28CA-384EF5F04D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27800" y="1612443"/>
            <a:ext cx="370800" cy="370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e-CH" noProof="0"/>
              <a:t> </a:t>
            </a:r>
          </a:p>
        </p:txBody>
      </p:sp>
      <p:sp>
        <p:nvSpPr>
          <p:cNvPr id="25" name="Textplatzhalter 14">
            <a:extLst>
              <a:ext uri="{FF2B5EF4-FFF2-40B4-BE49-F238E27FC236}">
                <a16:creationId xmlns:a16="http://schemas.microsoft.com/office/drawing/2014/main" id="{E3C0B654-D5C1-1D23-1E46-FD710074B4C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61075" y="3330000"/>
            <a:ext cx="2498400" cy="2812038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26" name="Textplatzhalter 14">
            <a:extLst>
              <a:ext uri="{FF2B5EF4-FFF2-40B4-BE49-F238E27FC236}">
                <a16:creationId xmlns:a16="http://schemas.microsoft.com/office/drawing/2014/main" id="{45104739-6AB3-997A-2E0F-8850B110EC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12537" y="3330000"/>
            <a:ext cx="2498400" cy="2812038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27" name="Textplatzhalter 14">
            <a:extLst>
              <a:ext uri="{FF2B5EF4-FFF2-40B4-BE49-F238E27FC236}">
                <a16:creationId xmlns:a16="http://schemas.microsoft.com/office/drawing/2014/main" id="{9609D069-89A3-44FE-5134-4E7D8D014AB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64000" y="3330000"/>
            <a:ext cx="2498400" cy="2812038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22CC2DF3-D111-F9D7-6304-6B5A1FBEBBD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623033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Inhal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200" y="295910"/>
            <a:ext cx="10753200" cy="479907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3D0DC-90E4-45E0-9837-F99C4CCBDA59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CDC200C-FBFC-88BE-563D-1FB9B8C2D1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613" y="1800001"/>
            <a:ext cx="2498400" cy="543149"/>
          </a:xfrm>
          <a:solidFill>
            <a:schemeClr val="accent1"/>
          </a:solidFill>
        </p:spPr>
        <p:txBody>
          <a:bodyPr lIns="126000" tIns="540000" rIns="126000" bIns="126000" anchor="t"/>
          <a:lstStyle>
            <a:lvl1pPr marL="0" indent="0">
              <a:buNone/>
              <a:defRPr sz="100" b="1">
                <a:noFill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45EB38D-EC9B-CEA3-EF1A-FC0460D9E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613" y="3330000"/>
            <a:ext cx="2498400" cy="2812038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173C3F4-70C1-5883-D4AD-CF923C4AF0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90082" y="1612443"/>
            <a:ext cx="370800" cy="370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e-CH" noProof="0"/>
              <a:t> 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FD0E6D5A-A262-0FF5-FFF5-2136AD280F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61075" y="1800001"/>
            <a:ext cx="2498400" cy="543149"/>
          </a:xfrm>
          <a:solidFill>
            <a:schemeClr val="accent1"/>
          </a:solidFill>
        </p:spPr>
        <p:txBody>
          <a:bodyPr lIns="126000" tIns="540000" rIns="126000" bIns="126000" anchor="t"/>
          <a:lstStyle>
            <a:lvl1pPr marL="0" indent="0">
              <a:buNone/>
              <a:defRPr sz="100" b="1">
                <a:noFill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518EB121-DA4E-0415-988C-015BCD46B1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35988" y="1612443"/>
            <a:ext cx="370800" cy="370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e-CH" noProof="0"/>
              <a:t> </a:t>
            </a:r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2602AAC6-372C-4B1F-8AEC-FC02A04B22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2537" y="1800001"/>
            <a:ext cx="2498400" cy="543149"/>
          </a:xfrm>
          <a:solidFill>
            <a:schemeClr val="accent1"/>
          </a:solidFill>
        </p:spPr>
        <p:txBody>
          <a:bodyPr lIns="126000" tIns="540000" rIns="126000" bIns="126000" anchor="t"/>
          <a:lstStyle>
            <a:lvl1pPr marL="0" indent="0">
              <a:buNone/>
              <a:defRPr sz="100" b="1">
                <a:noFill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C721B9BB-5923-CB56-D9D7-3D0CF8C596A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81894" y="1612443"/>
            <a:ext cx="370800" cy="370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e-CH" noProof="0"/>
              <a:t> </a:t>
            </a:r>
          </a:p>
        </p:txBody>
      </p:sp>
      <p:sp>
        <p:nvSpPr>
          <p:cNvPr id="23" name="Textplatzhalter 10">
            <a:extLst>
              <a:ext uri="{FF2B5EF4-FFF2-40B4-BE49-F238E27FC236}">
                <a16:creationId xmlns:a16="http://schemas.microsoft.com/office/drawing/2014/main" id="{065EEC4C-5B8E-06C2-4C96-E124AD2959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64000" y="1800001"/>
            <a:ext cx="2498400" cy="543149"/>
          </a:xfrm>
          <a:solidFill>
            <a:schemeClr val="accent1"/>
          </a:solidFill>
        </p:spPr>
        <p:txBody>
          <a:bodyPr lIns="126000" tIns="540000" rIns="126000" bIns="126000" anchor="t"/>
          <a:lstStyle>
            <a:lvl1pPr marL="0" indent="0">
              <a:buNone/>
              <a:defRPr sz="100" b="1">
                <a:noFill/>
              </a:defRPr>
            </a:lvl1pPr>
          </a:lstStyle>
          <a:p>
            <a:pPr lvl="0"/>
            <a:r>
              <a:rPr lang="de-CH" noProof="0"/>
              <a:t>Titel hinzufügen</a:t>
            </a:r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DFEE89E2-F448-946A-28CA-384EF5F04D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27800" y="1612443"/>
            <a:ext cx="370800" cy="370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e-CH" noProof="0"/>
              <a:t> </a:t>
            </a:r>
          </a:p>
        </p:txBody>
      </p:sp>
      <p:sp>
        <p:nvSpPr>
          <p:cNvPr id="25" name="Textplatzhalter 14">
            <a:extLst>
              <a:ext uri="{FF2B5EF4-FFF2-40B4-BE49-F238E27FC236}">
                <a16:creationId xmlns:a16="http://schemas.microsoft.com/office/drawing/2014/main" id="{E3C0B654-D5C1-1D23-1E46-FD710074B4C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61075" y="3330000"/>
            <a:ext cx="2498400" cy="2812038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26" name="Textplatzhalter 14">
            <a:extLst>
              <a:ext uri="{FF2B5EF4-FFF2-40B4-BE49-F238E27FC236}">
                <a16:creationId xmlns:a16="http://schemas.microsoft.com/office/drawing/2014/main" id="{45104739-6AB3-997A-2E0F-8850B110EC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12537" y="3330000"/>
            <a:ext cx="2498400" cy="2812038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27" name="Textplatzhalter 14">
            <a:extLst>
              <a:ext uri="{FF2B5EF4-FFF2-40B4-BE49-F238E27FC236}">
                <a16:creationId xmlns:a16="http://schemas.microsoft.com/office/drawing/2014/main" id="{9609D069-89A3-44FE-5134-4E7D8D014AB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64000" y="3330000"/>
            <a:ext cx="2498400" cy="2812038"/>
          </a:xfrm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425E3129-8A8B-3D89-9B58-EB95648C0A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3251" y="2515690"/>
            <a:ext cx="2498400" cy="543150"/>
          </a:xfrm>
          <a:noFill/>
        </p:spPr>
        <p:txBody>
          <a:bodyPr lIns="0" tIns="0" rIns="0" bIns="0" anchor="t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CH" noProof="0"/>
              <a:t>Titel hinzufügen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1A612FDD-0660-A456-AB7D-F0C5FC062E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59600" y="2515690"/>
            <a:ext cx="2498400" cy="543150"/>
          </a:xfrm>
          <a:noFill/>
        </p:spPr>
        <p:txBody>
          <a:bodyPr lIns="0" tIns="0" rIns="0" bIns="0" anchor="t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CH" noProof="0"/>
              <a:t>Titel hinzufügen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2D6CA24E-D31F-EB26-D396-8D6ABD5CA1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12537" y="2515690"/>
            <a:ext cx="2498400" cy="543150"/>
          </a:xfrm>
          <a:noFill/>
        </p:spPr>
        <p:txBody>
          <a:bodyPr lIns="0" tIns="0" rIns="0" bIns="0" anchor="t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CH" noProof="0"/>
              <a:t>Titel hinzufügen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24C44D88-2454-B266-93D8-73BF9C622F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64000" y="2515690"/>
            <a:ext cx="2498400" cy="543150"/>
          </a:xfrm>
          <a:noFill/>
        </p:spPr>
        <p:txBody>
          <a:bodyPr lIns="0" tIns="0" rIns="0" bIns="0" anchor="t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CH" noProof="0"/>
              <a:t>Titel hinzufügen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16B11CDC-D4AC-A64B-729C-A317765F5A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909720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79D2ECE-E0E9-8CF8-9945-837DC9CCDAB2}"/>
              </a:ext>
            </a:extLst>
          </p:cNvPr>
          <p:cNvSpPr/>
          <p:nvPr userDrawn="1"/>
        </p:nvSpPr>
        <p:spPr>
          <a:xfrm>
            <a:off x="0" y="0"/>
            <a:ext cx="9745200" cy="537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 noProof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09613" y="292101"/>
            <a:ext cx="8662751" cy="2812864"/>
          </a:xfrm>
        </p:spPr>
        <p:txBody>
          <a:bodyPr tIns="64800" anchor="t"/>
          <a:lstStyle>
            <a:lvl1pPr algn="l">
              <a:lnSpc>
                <a:spcPct val="97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Titel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09614" y="3261674"/>
            <a:ext cx="8662750" cy="1103430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Datum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428" y="6642000"/>
            <a:ext cx="769104" cy="144016"/>
          </a:xfrm>
        </p:spPr>
        <p:txBody>
          <a:bodyPr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</a:lstStyle>
          <a:p>
            <a:fld id="{C471CD2A-F292-47B4-BF1D-9E38B6DECDFD}" type="datetime1">
              <a:rPr lang="de-CH" noProof="1" smtClean="0"/>
              <a:t>24.10.2025</a:t>
            </a:fld>
            <a:endParaRPr lang="de-CH" noProof="1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9713" y="6642000"/>
            <a:ext cx="7922096" cy="144016"/>
          </a:xfrm>
        </p:spPr>
        <p:txBody>
          <a:bodyPr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</a:lstStyle>
          <a:p>
            <a:r>
              <a:rPr lang="de-CH" noProof="1"/>
              <a:t>Titel Präsentation, Datum (ändern über «Einfügen &gt; Kopf- und Fusszeile»)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8548" y="6642000"/>
            <a:ext cx="434790" cy="144016"/>
          </a:xfrm>
        </p:spPr>
        <p:txBody>
          <a:bodyPr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noProof="1" dirty="0" smtClean="0"/>
              <a:pPr/>
              <a:t>‹Nr.›</a:t>
            </a:fld>
            <a:endParaRPr lang="de-CH" noProof="1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EA198D0-397B-0520-899C-070CD2CFA5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4641" y="5801254"/>
            <a:ext cx="3081600" cy="698869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50F0E8B-82DA-0A03-CB82-75CC65B7DB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7550" y="6010275"/>
            <a:ext cx="5003800" cy="489848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de-CH" noProof="0"/>
              <a:t>Vorname Name, Funktion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FFEBB732-E42C-151F-E1B6-6AB865983D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45200" y="1"/>
            <a:ext cx="2446800" cy="53784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None/>
              <a:defRPr sz="1200"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768507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Inhal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200" y="295910"/>
            <a:ext cx="10753200" cy="479907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1EFE-2C5A-47B0-98F8-860D78443690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45EB38D-EC9B-CEA3-EF1A-FC0460D9E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925" y="3330000"/>
            <a:ext cx="2592000" cy="2812038"/>
          </a:xfrm>
        </p:spPr>
        <p:txBody>
          <a:bodyPr lIns="108000" rIns="108000"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25" name="Textplatzhalter 14">
            <a:extLst>
              <a:ext uri="{FF2B5EF4-FFF2-40B4-BE49-F238E27FC236}">
                <a16:creationId xmlns:a16="http://schemas.microsoft.com/office/drawing/2014/main" id="{E3C0B654-D5C1-1D23-1E46-FD710074B4C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84875" y="3330000"/>
            <a:ext cx="2592000" cy="2812038"/>
          </a:xfrm>
        </p:spPr>
        <p:txBody>
          <a:bodyPr lIns="108000" rIns="108000"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26" name="Textplatzhalter 14">
            <a:extLst>
              <a:ext uri="{FF2B5EF4-FFF2-40B4-BE49-F238E27FC236}">
                <a16:creationId xmlns:a16="http://schemas.microsoft.com/office/drawing/2014/main" id="{45104739-6AB3-997A-2E0F-8850B110EC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12537" y="3330000"/>
            <a:ext cx="2592000" cy="2812038"/>
          </a:xfrm>
        </p:spPr>
        <p:txBody>
          <a:bodyPr lIns="108000" rIns="108000"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27" name="Textplatzhalter 14">
            <a:extLst>
              <a:ext uri="{FF2B5EF4-FFF2-40B4-BE49-F238E27FC236}">
                <a16:creationId xmlns:a16="http://schemas.microsoft.com/office/drawing/2014/main" id="{9609D069-89A3-44FE-5134-4E7D8D014AB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40200" y="3330000"/>
            <a:ext cx="2592000" cy="2812038"/>
          </a:xfrm>
        </p:spPr>
        <p:txBody>
          <a:bodyPr lIns="108000" rIns="108000"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E79D249F-0E1C-991E-D031-84F895EEFC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2925" y="1800000"/>
            <a:ext cx="2590800" cy="1268735"/>
          </a:xfrm>
          <a:solidFill>
            <a:schemeClr val="accent1"/>
          </a:solidFill>
        </p:spPr>
        <p:txBody>
          <a:bodyPr lIns="115200" tIns="666000" rIns="115200" bIns="0" anchor="t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 hinzufügen</a:t>
            </a:r>
          </a:p>
        </p:txBody>
      </p:sp>
      <p:sp>
        <p:nvSpPr>
          <p:cNvPr id="4" name="Textplatzhalter 10">
            <a:extLst>
              <a:ext uri="{FF2B5EF4-FFF2-40B4-BE49-F238E27FC236}">
                <a16:creationId xmlns:a16="http://schemas.microsoft.com/office/drawing/2014/main" id="{9A9D908B-81FE-CDE0-5701-C4B085BE3C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84875" y="1800000"/>
            <a:ext cx="2592000" cy="1268735"/>
          </a:xfrm>
          <a:solidFill>
            <a:schemeClr val="accent1"/>
          </a:solidFill>
        </p:spPr>
        <p:txBody>
          <a:bodyPr lIns="115200" tIns="666000" rIns="115200" bIns="0" anchor="t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 hinzufügen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A3364E9E-DBF0-B023-573B-B8DBE452B2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2537" y="1800000"/>
            <a:ext cx="2592000" cy="1268735"/>
          </a:xfrm>
          <a:solidFill>
            <a:schemeClr val="accent1"/>
          </a:solidFill>
        </p:spPr>
        <p:txBody>
          <a:bodyPr lIns="115200" tIns="666000" rIns="115200" bIns="0" anchor="t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 hinzufügen</a:t>
            </a:r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EC8EFA1C-C981-C794-0C18-D26343D169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40200" y="1800000"/>
            <a:ext cx="2592000" cy="1268735"/>
          </a:xfrm>
          <a:solidFill>
            <a:schemeClr val="accent1"/>
          </a:solidFill>
        </p:spPr>
        <p:txBody>
          <a:bodyPr lIns="115200" tIns="666000" rIns="115200" bIns="0" anchor="t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 hinzufügen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42C09A22-F9DA-B27B-C524-71B2224B418D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1433325" y="1449681"/>
            <a:ext cx="810000" cy="81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e-CH" noProof="0"/>
              <a:t> </a:t>
            </a:r>
          </a:p>
        </p:txBody>
      </p:sp>
      <p:sp>
        <p:nvSpPr>
          <p:cNvPr id="30" name="Textplatzhalter 28">
            <a:extLst>
              <a:ext uri="{FF2B5EF4-FFF2-40B4-BE49-F238E27FC236}">
                <a16:creationId xmlns:a16="http://schemas.microsoft.com/office/drawing/2014/main" id="{9FAFFBD9-FD3E-EF67-75D1-AFA5170C491E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4265950" y="1449681"/>
            <a:ext cx="810000" cy="81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e-CH" noProof="0"/>
              <a:t> </a:t>
            </a:r>
          </a:p>
        </p:txBody>
      </p:sp>
      <p:sp>
        <p:nvSpPr>
          <p:cNvPr id="31" name="Textplatzhalter 28">
            <a:extLst>
              <a:ext uri="{FF2B5EF4-FFF2-40B4-BE49-F238E27FC236}">
                <a16:creationId xmlns:a16="http://schemas.microsoft.com/office/drawing/2014/main" id="{52EE9441-C2E8-EEE2-68AA-F740FACC8C06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7098575" y="1449681"/>
            <a:ext cx="810000" cy="81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e-CH" noProof="0"/>
              <a:t> </a:t>
            </a:r>
          </a:p>
        </p:txBody>
      </p:sp>
      <p:sp>
        <p:nvSpPr>
          <p:cNvPr id="32" name="Textplatzhalter 28">
            <a:extLst>
              <a:ext uri="{FF2B5EF4-FFF2-40B4-BE49-F238E27FC236}">
                <a16:creationId xmlns:a16="http://schemas.microsoft.com/office/drawing/2014/main" id="{A722554D-D20C-A0C5-9126-7EA3DC7EEDB2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9931200" y="1449681"/>
            <a:ext cx="810000" cy="81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de-CH" noProof="0"/>
              <a:t> 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478539F9-1CE4-61AB-E81B-FA130764DF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69740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200" y="295910"/>
            <a:ext cx="10753200" cy="479907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23113-E1F5-424D-AD5B-9EF0F69CAE19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CDC200C-FBFC-88BE-563D-1FB9B8C2D1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611" y="1800224"/>
            <a:ext cx="3416400" cy="3985200"/>
          </a:xfrm>
          <a:solidFill>
            <a:schemeClr val="accent1"/>
          </a:solidFill>
        </p:spPr>
        <p:txBody>
          <a:bodyPr lIns="0" tIns="0" bIns="180000" anchor="ctr"/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07A93B41-D0CC-86F8-F64F-8CB35BBCB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7806" y="1800224"/>
            <a:ext cx="3416400" cy="3985200"/>
          </a:xfrm>
          <a:solidFill>
            <a:schemeClr val="accent1"/>
          </a:solidFill>
        </p:spPr>
        <p:txBody>
          <a:bodyPr lIns="0" tIns="0" bIns="180000" anchor="ctr"/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2E382DE4-D3CC-277B-C39A-1B21C8AE9D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6000" y="1800224"/>
            <a:ext cx="3416400" cy="3985200"/>
          </a:xfrm>
          <a:solidFill>
            <a:schemeClr val="accent1"/>
          </a:solidFill>
        </p:spPr>
        <p:txBody>
          <a:bodyPr lIns="0" tIns="0" bIns="180000" anchor="ctr"/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A2286AE1-46E5-EAAA-9106-A704A35C79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176176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200" y="295910"/>
            <a:ext cx="10753200" cy="479907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431AA-975D-4E9A-A1D9-7BD9EE27906A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CDC200C-FBFC-88BE-563D-1FB9B8C2D1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611" y="1800225"/>
            <a:ext cx="5248800" cy="1800225"/>
          </a:xfrm>
          <a:solidFill>
            <a:schemeClr val="accent1"/>
          </a:solidFill>
        </p:spPr>
        <p:txBody>
          <a:bodyPr lIns="0" tIns="0" bIns="180000" anchor="ctr"/>
          <a:lstStyle>
            <a:lvl1pPr marL="0" indent="0" algn="ctr">
              <a:lnSpc>
                <a:spcPct val="100000"/>
              </a:lnSpc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E7FC5FB5-3ED4-94C2-7A9E-D450D586F5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3600" y="1800225"/>
            <a:ext cx="5248800" cy="1800225"/>
          </a:xfrm>
          <a:solidFill>
            <a:schemeClr val="accent1"/>
          </a:solidFill>
        </p:spPr>
        <p:txBody>
          <a:bodyPr lIns="0" tIns="0" bIns="180000" anchor="ctr"/>
          <a:lstStyle>
            <a:lvl1pPr marL="0" indent="0" algn="ctr">
              <a:lnSpc>
                <a:spcPct val="100000"/>
              </a:lnSpc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536D74D3-DF2E-0FF5-295E-15748E6895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613" y="3769369"/>
            <a:ext cx="5248800" cy="1800225"/>
          </a:xfrm>
          <a:solidFill>
            <a:schemeClr val="accent1"/>
          </a:solidFill>
        </p:spPr>
        <p:txBody>
          <a:bodyPr lIns="0" tIns="0" bIns="180000" anchor="ctr"/>
          <a:lstStyle>
            <a:lvl1pPr marL="0" indent="0" algn="ctr">
              <a:lnSpc>
                <a:spcPct val="100000"/>
              </a:lnSpc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E9DCD980-A563-B51F-4EF7-82C8DEFA6C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3600" y="3769369"/>
            <a:ext cx="5248800" cy="1800225"/>
          </a:xfrm>
          <a:solidFill>
            <a:schemeClr val="accent1"/>
          </a:solidFill>
        </p:spPr>
        <p:txBody>
          <a:bodyPr lIns="0" tIns="0" bIns="180000" anchor="ctr"/>
          <a:lstStyle>
            <a:lvl1pPr marL="0" indent="0" algn="ctr">
              <a:lnSpc>
                <a:spcPct val="100000"/>
              </a:lnSpc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087B68DB-5D18-D5EB-D009-C382BC13B7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480879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hs 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200" y="295910"/>
            <a:ext cx="10753200" cy="479907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5CA7-7C41-4ADB-8063-ECF250F74FE4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CDC200C-FBFC-88BE-563D-1FB9B8C2D1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613" y="1800225"/>
            <a:ext cx="3416400" cy="1800225"/>
          </a:xfrm>
          <a:solidFill>
            <a:schemeClr val="accent1"/>
          </a:solidFill>
        </p:spPr>
        <p:txBody>
          <a:bodyPr lIns="0" tIns="0" bIns="180000" anchor="ctr"/>
          <a:lstStyle>
            <a:lvl1pPr marL="0" indent="0" algn="ctr">
              <a:lnSpc>
                <a:spcPct val="100000"/>
              </a:lnSpc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814D88-E35A-D0CD-D2E8-224484E904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7600" y="1800225"/>
            <a:ext cx="3416400" cy="1800225"/>
          </a:xfrm>
          <a:solidFill>
            <a:schemeClr val="accent1"/>
          </a:solidFill>
        </p:spPr>
        <p:txBody>
          <a:bodyPr lIns="0" tIns="0" bIns="180000" anchor="ctr"/>
          <a:lstStyle>
            <a:lvl1pPr marL="0" indent="0" algn="ctr">
              <a:lnSpc>
                <a:spcPct val="100000"/>
              </a:lnSpc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E7FC5FB5-3ED4-94C2-7A9E-D450D586F5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6000" y="1800225"/>
            <a:ext cx="3416400" cy="1800225"/>
          </a:xfrm>
          <a:solidFill>
            <a:schemeClr val="accent1"/>
          </a:solidFill>
        </p:spPr>
        <p:txBody>
          <a:bodyPr lIns="0" tIns="0" bIns="180000" anchor="ctr"/>
          <a:lstStyle>
            <a:lvl1pPr marL="0" indent="0" algn="ctr">
              <a:lnSpc>
                <a:spcPct val="100000"/>
              </a:lnSpc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536D74D3-DF2E-0FF5-295E-15748E6895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613" y="3769369"/>
            <a:ext cx="3416400" cy="1800225"/>
          </a:xfrm>
          <a:solidFill>
            <a:schemeClr val="accent1"/>
          </a:solidFill>
        </p:spPr>
        <p:txBody>
          <a:bodyPr lIns="0" tIns="0" bIns="180000" anchor="ctr"/>
          <a:lstStyle>
            <a:lvl1pPr marL="0" indent="0" algn="ctr">
              <a:lnSpc>
                <a:spcPct val="100000"/>
              </a:lnSpc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13C88BB1-A040-1489-8C11-2D584A7B1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77600" y="3769369"/>
            <a:ext cx="3416400" cy="1800225"/>
          </a:xfrm>
          <a:solidFill>
            <a:schemeClr val="accent1"/>
          </a:solidFill>
        </p:spPr>
        <p:txBody>
          <a:bodyPr lIns="0" tIns="0" bIns="180000" anchor="ctr"/>
          <a:lstStyle>
            <a:lvl1pPr marL="0" indent="0" algn="ctr">
              <a:lnSpc>
                <a:spcPct val="100000"/>
              </a:lnSpc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E9DCD980-A563-B51F-4EF7-82C8DEFA6C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46000" y="3769369"/>
            <a:ext cx="3416400" cy="1800225"/>
          </a:xfrm>
          <a:solidFill>
            <a:schemeClr val="accent1"/>
          </a:solidFill>
        </p:spPr>
        <p:txBody>
          <a:bodyPr lIns="0" tIns="0" bIns="180000" anchor="ctr"/>
          <a:lstStyle>
            <a:lvl1pPr marL="0" indent="0" algn="ctr">
              <a:lnSpc>
                <a:spcPct val="100000"/>
              </a:lnSpc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20740E83-DBBA-CEDE-DB87-476B34D11F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48414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runde Boxen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200" y="295910"/>
            <a:ext cx="10753200" cy="479907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7CE8-5E99-4D4E-A559-29E0071A40F3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CDC200C-FBFC-88BE-563D-1FB9B8C2D1B1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09200" y="1800000"/>
            <a:ext cx="2448000" cy="2448000"/>
          </a:xfrm>
          <a:prstGeom prst="ellipse">
            <a:avLst/>
          </a:prstGeom>
          <a:solidFill>
            <a:schemeClr val="accent1"/>
          </a:solidFill>
        </p:spPr>
        <p:txBody>
          <a:bodyPr lIns="0" tIns="0" bIns="180000" anchor="ctr"/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07A93B41-D0CC-86F8-F64F-8CB35BBCBC17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3481882" y="1800000"/>
            <a:ext cx="2448000" cy="2448000"/>
          </a:xfrm>
          <a:prstGeom prst="ellipse">
            <a:avLst/>
          </a:prstGeom>
          <a:solidFill>
            <a:schemeClr val="accent1"/>
          </a:solidFill>
        </p:spPr>
        <p:txBody>
          <a:bodyPr lIns="0" tIns="0" bIns="180000" anchor="ctr"/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2E382DE4-D3CC-277B-C39A-1B21C8AE9D9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6254153" y="1800000"/>
            <a:ext cx="2448000" cy="2448000"/>
          </a:xfrm>
          <a:prstGeom prst="ellipse">
            <a:avLst/>
          </a:prstGeom>
          <a:solidFill>
            <a:schemeClr val="accent1"/>
          </a:solidFill>
        </p:spPr>
        <p:txBody>
          <a:bodyPr lIns="0" tIns="0" bIns="180000" anchor="ctr"/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67C7939C-7CEE-A372-BEAF-6B9D174299EC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9026423" y="1800000"/>
            <a:ext cx="2448000" cy="2448000"/>
          </a:xfrm>
          <a:prstGeom prst="ellipse">
            <a:avLst/>
          </a:prstGeom>
          <a:solidFill>
            <a:schemeClr val="accent1"/>
          </a:solidFill>
        </p:spPr>
        <p:txBody>
          <a:bodyPr lIns="0" tIns="0" bIns="180000" anchor="ctr"/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BF3493F-2234-8D3B-FCF0-20A38EE040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200" y="4491038"/>
            <a:ext cx="2448000" cy="540000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C5BE2AFE-B61D-8EA6-7AC9-740AABAE9D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77600" y="4491038"/>
            <a:ext cx="2448000" cy="540000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CD76776F-E2A9-3A99-40C1-1C200B554A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6000" y="4491038"/>
            <a:ext cx="2448000" cy="540000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8C37DABB-46CF-3A01-B525-BDC00DC0018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4400" y="4491038"/>
            <a:ext cx="2448000" cy="540000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A61DFBB1-F6C4-7B62-E35F-BDA1B4941A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12107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4531-E3D4-480D-9241-AFEED7C0A58E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6EB0B7B-7721-828F-D496-E48287D092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2413" y="1440000"/>
            <a:ext cx="4546800" cy="2160000"/>
          </a:xfrm>
          <a:solidFill>
            <a:schemeClr val="accent1"/>
          </a:solidFill>
        </p:spPr>
        <p:txBody>
          <a:bodyPr lIns="360000" tIns="306000" rIns="360000" bIns="30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/>
              <a:t>Text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31EA39E6-027D-F964-5D6F-914C2CCEC2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6363" y="3661912"/>
            <a:ext cx="4546800" cy="2160000"/>
          </a:xfrm>
          <a:solidFill>
            <a:schemeClr val="accent1"/>
          </a:solidFill>
        </p:spPr>
        <p:txBody>
          <a:bodyPr lIns="360000" tIns="306000" rIns="360000" bIns="30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/>
              <a:t>Text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8998B3A-CCB0-53E5-5069-5E251918EE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363" y="1440000"/>
            <a:ext cx="4546800" cy="2160000"/>
          </a:xfrm>
          <a:solidFill>
            <a:schemeClr val="bg2"/>
          </a:solidFill>
        </p:spPr>
        <p:txBody>
          <a:bodyPr lIns="360000" tIns="306000" rIns="360000" bIns="30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CH" noProof="0"/>
              <a:t>Text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BE23C493-3F31-14EF-B2FF-985700717E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2413" y="3661912"/>
            <a:ext cx="4546800" cy="2160000"/>
          </a:xfrm>
          <a:solidFill>
            <a:schemeClr val="bg2"/>
          </a:solidFill>
        </p:spPr>
        <p:txBody>
          <a:bodyPr lIns="360000" tIns="306000" rIns="360000" bIns="30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CH" noProof="0"/>
              <a:t>Text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38D27DDB-5900-2CA5-27D2-AD1D24622D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563020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5EE289DB-8AAB-CAD4-969B-71AF98E67E5F}"/>
              </a:ext>
            </a:extLst>
          </p:cNvPr>
          <p:cNvSpPr/>
          <p:nvPr userDrawn="1"/>
        </p:nvSpPr>
        <p:spPr>
          <a:xfrm>
            <a:off x="1518837" y="1440000"/>
            <a:ext cx="9150749" cy="46750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 noProof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8E0E-CA57-4FB1-AF20-5084F49296C6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6EB0B7B-7721-828F-D496-E48287D092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2411" y="1440000"/>
            <a:ext cx="4575600" cy="2318400"/>
          </a:xfrm>
          <a:noFill/>
        </p:spPr>
        <p:txBody>
          <a:bodyPr lIns="252000" tIns="270000" rIns="360000" bIns="30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CH" noProof="0"/>
              <a:t>Text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31EA39E6-027D-F964-5D6F-914C2CCEC2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99" y="3776400"/>
            <a:ext cx="4575600" cy="2318400"/>
          </a:xfrm>
          <a:noFill/>
        </p:spPr>
        <p:txBody>
          <a:bodyPr lIns="1177200" tIns="270000" rIns="360000" bIns="30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CH" noProof="0"/>
              <a:t>Text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8998B3A-CCB0-53E5-5069-5E251918EE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1439999"/>
            <a:ext cx="4575600" cy="2318400"/>
          </a:xfrm>
          <a:noFill/>
        </p:spPr>
        <p:txBody>
          <a:bodyPr lIns="1177200" tIns="270000" rIns="360000" bIns="30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CH" noProof="0"/>
              <a:t>Text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BE23C493-3F31-14EF-B2FF-985700717E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2411" y="3775278"/>
            <a:ext cx="4575600" cy="2318400"/>
          </a:xfrm>
          <a:noFill/>
        </p:spPr>
        <p:txBody>
          <a:bodyPr lIns="252000" tIns="270000" rIns="360000" bIns="30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CH" noProof="0"/>
              <a:t>Text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7E059A2-3D45-B041-7D52-569EC913B7FD}"/>
              </a:ext>
            </a:extLst>
          </p:cNvPr>
          <p:cNvSpPr>
            <a:spLocks noChangeAspect="1"/>
          </p:cNvSpPr>
          <p:nvPr userDrawn="1"/>
        </p:nvSpPr>
        <p:spPr>
          <a:xfrm>
            <a:off x="5204780" y="2867856"/>
            <a:ext cx="1800000" cy="180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 noProof="0">
              <a:solidFill>
                <a:schemeClr val="tx1"/>
              </a:solidFill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0E8078F-F3AC-106D-9FE0-42510464B6E1}"/>
              </a:ext>
            </a:extLst>
          </p:cNvPr>
          <p:cNvCxnSpPr>
            <a:cxnSpLocks/>
          </p:cNvCxnSpPr>
          <p:nvPr userDrawn="1"/>
        </p:nvCxnSpPr>
        <p:spPr>
          <a:xfrm>
            <a:off x="1513100" y="3775279"/>
            <a:ext cx="916252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EA88B4C5-496E-0842-2FCB-6DEAB59D82D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31137"/>
            <a:ext cx="0" cy="468010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09CD1D6F-C767-F5B3-61A3-F9F3ABC1592D}"/>
              </a:ext>
            </a:extLst>
          </p:cNvPr>
          <p:cNvSpPr txBox="1"/>
          <p:nvPr userDrawn="1"/>
        </p:nvSpPr>
        <p:spPr>
          <a:xfrm>
            <a:off x="5534608" y="3218912"/>
            <a:ext cx="432046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de-CH" sz="2400" b="1" noProof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773C0E6-01CC-53C1-5B4C-14DF5FE25F76}"/>
              </a:ext>
            </a:extLst>
          </p:cNvPr>
          <p:cNvSpPr txBox="1"/>
          <p:nvPr userDrawn="1"/>
        </p:nvSpPr>
        <p:spPr>
          <a:xfrm>
            <a:off x="6229933" y="3225262"/>
            <a:ext cx="432046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de-CH" sz="2400" b="1" noProof="0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360EB8E-DF93-7375-F106-4F87FBFB111D}"/>
              </a:ext>
            </a:extLst>
          </p:cNvPr>
          <p:cNvSpPr txBox="1"/>
          <p:nvPr userDrawn="1"/>
        </p:nvSpPr>
        <p:spPr>
          <a:xfrm>
            <a:off x="5528258" y="3936462"/>
            <a:ext cx="432046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de-CH" sz="2400" b="1" noProof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C60B470-59C4-C9F8-8B4C-05C0949E6A1A}"/>
              </a:ext>
            </a:extLst>
          </p:cNvPr>
          <p:cNvSpPr txBox="1"/>
          <p:nvPr userDrawn="1"/>
        </p:nvSpPr>
        <p:spPr>
          <a:xfrm>
            <a:off x="6236283" y="3935214"/>
            <a:ext cx="432046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de-CH" sz="2400" b="1" noProof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B095436C-73C9-FEF2-EA9C-BCD8DD6B2F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70440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ie, sechs Zahlen u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200" y="295910"/>
            <a:ext cx="10753200" cy="479907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A3F1-47A0-4716-BA28-9008E47F8611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BF3493F-2234-8D3B-FCF0-20A38EE040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2561" y="1800000"/>
            <a:ext cx="2780795" cy="900113"/>
          </a:xfrm>
        </p:spPr>
        <p:txBody>
          <a:bodyPr tIns="10800"/>
          <a:lstStyle>
            <a:lvl1pPr marL="0" indent="0" algn="l">
              <a:buNone/>
              <a:defRPr sz="6000" b="1">
                <a:solidFill>
                  <a:schemeClr val="accent1"/>
                </a:solidFill>
              </a:defRPr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C5BE2AFE-B61D-8EA6-7AC9-740AABAE9D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2560" y="2700338"/>
            <a:ext cx="2780795" cy="540000"/>
          </a:xfrm>
        </p:spPr>
        <p:txBody>
          <a:bodyPr/>
          <a:lstStyle>
            <a:lvl1pPr marL="0" indent="0" algn="l">
              <a:buNone/>
              <a:defRPr sz="2400" b="1"/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060B69B4-92C6-D188-A9DF-2DABDFE6BA5C}"/>
              </a:ext>
            </a:extLst>
          </p:cNvPr>
          <p:cNvCxnSpPr>
            <a:cxnSpLocks/>
          </p:cNvCxnSpPr>
          <p:nvPr userDrawn="1"/>
        </p:nvCxnSpPr>
        <p:spPr>
          <a:xfrm>
            <a:off x="737816" y="1800000"/>
            <a:ext cx="0" cy="1583159"/>
          </a:xfrm>
          <a:prstGeom prst="line">
            <a:avLst/>
          </a:prstGeom>
          <a:ln w="3429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2D1FEB68-B41A-1C1C-CDF9-A9A0C2D124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06692" y="1800000"/>
            <a:ext cx="2780795" cy="900113"/>
          </a:xfrm>
        </p:spPr>
        <p:txBody>
          <a:bodyPr tIns="10800"/>
          <a:lstStyle>
            <a:lvl1pPr marL="0" indent="0" algn="l">
              <a:buNone/>
              <a:defRPr sz="6000" b="1">
                <a:solidFill>
                  <a:schemeClr val="accent1"/>
                </a:solidFill>
              </a:defRPr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85AE6133-EA70-3163-BDEB-9F5F318031E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06691" y="2698329"/>
            <a:ext cx="2780795" cy="540000"/>
          </a:xfrm>
        </p:spPr>
        <p:txBody>
          <a:bodyPr/>
          <a:lstStyle>
            <a:lvl1pPr marL="0" indent="0" algn="l">
              <a:buNone/>
              <a:defRPr sz="2400" b="1"/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C26C8CF7-799D-0795-C800-E03641B6E657}"/>
              </a:ext>
            </a:extLst>
          </p:cNvPr>
          <p:cNvCxnSpPr>
            <a:cxnSpLocks/>
          </p:cNvCxnSpPr>
          <p:nvPr userDrawn="1"/>
        </p:nvCxnSpPr>
        <p:spPr>
          <a:xfrm>
            <a:off x="4401947" y="1800000"/>
            <a:ext cx="0" cy="1583159"/>
          </a:xfrm>
          <a:prstGeom prst="line">
            <a:avLst/>
          </a:prstGeom>
          <a:ln w="3429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F1FB9E53-949B-42F2-18BE-255A11021D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71912" y="1800000"/>
            <a:ext cx="2780795" cy="900113"/>
          </a:xfrm>
        </p:spPr>
        <p:txBody>
          <a:bodyPr tIns="10800"/>
          <a:lstStyle>
            <a:lvl1pPr marL="0" indent="0" algn="l">
              <a:buNone/>
              <a:defRPr sz="6000" b="1">
                <a:solidFill>
                  <a:schemeClr val="accent1"/>
                </a:solidFill>
              </a:defRPr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612A69AB-DF9E-D1C1-4930-995A83AD9B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71911" y="2698329"/>
            <a:ext cx="2780795" cy="540000"/>
          </a:xfrm>
        </p:spPr>
        <p:txBody>
          <a:bodyPr/>
          <a:lstStyle>
            <a:lvl1pPr marL="0" indent="0" algn="l">
              <a:buNone/>
              <a:defRPr sz="2400" b="1"/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8E5032FE-E331-D980-9568-3A50966D0ED7}"/>
              </a:ext>
            </a:extLst>
          </p:cNvPr>
          <p:cNvCxnSpPr>
            <a:cxnSpLocks/>
          </p:cNvCxnSpPr>
          <p:nvPr userDrawn="1"/>
        </p:nvCxnSpPr>
        <p:spPr>
          <a:xfrm>
            <a:off x="8067167" y="1800000"/>
            <a:ext cx="0" cy="1583159"/>
          </a:xfrm>
          <a:prstGeom prst="line">
            <a:avLst/>
          </a:prstGeom>
          <a:ln w="3429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platzhalter 12">
            <a:extLst>
              <a:ext uri="{FF2B5EF4-FFF2-40B4-BE49-F238E27FC236}">
                <a16:creationId xmlns:a16="http://schemas.microsoft.com/office/drawing/2014/main" id="{D951BCB4-D342-E64B-460B-01BCA42832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6691" y="3769787"/>
            <a:ext cx="2780795" cy="900113"/>
          </a:xfrm>
        </p:spPr>
        <p:txBody>
          <a:bodyPr tIns="10800"/>
          <a:lstStyle>
            <a:lvl1pPr marL="0" indent="0" algn="l">
              <a:buNone/>
              <a:defRPr sz="6000" b="1">
                <a:solidFill>
                  <a:schemeClr val="accent1"/>
                </a:solidFill>
              </a:defRPr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28" name="Textplatzhalter 12">
            <a:extLst>
              <a:ext uri="{FF2B5EF4-FFF2-40B4-BE49-F238E27FC236}">
                <a16:creationId xmlns:a16="http://schemas.microsoft.com/office/drawing/2014/main" id="{A2BFEC5A-8FFF-D47A-FF32-079C341387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06691" y="4671909"/>
            <a:ext cx="2780795" cy="540000"/>
          </a:xfrm>
        </p:spPr>
        <p:txBody>
          <a:bodyPr/>
          <a:lstStyle>
            <a:lvl1pPr marL="0" indent="0" algn="l">
              <a:buNone/>
              <a:defRPr sz="2400" b="1"/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827187B9-9723-3CCB-F958-22EAD1449CFD}"/>
              </a:ext>
            </a:extLst>
          </p:cNvPr>
          <p:cNvCxnSpPr>
            <a:cxnSpLocks/>
          </p:cNvCxnSpPr>
          <p:nvPr userDrawn="1"/>
        </p:nvCxnSpPr>
        <p:spPr>
          <a:xfrm>
            <a:off x="4401947" y="3769787"/>
            <a:ext cx="0" cy="1583159"/>
          </a:xfrm>
          <a:prstGeom prst="line">
            <a:avLst/>
          </a:prstGeom>
          <a:ln w="3429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platzhalter 12">
            <a:extLst>
              <a:ext uri="{FF2B5EF4-FFF2-40B4-BE49-F238E27FC236}">
                <a16:creationId xmlns:a16="http://schemas.microsoft.com/office/drawing/2014/main" id="{99811F42-9722-FEDD-3C20-1524B9DE67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79531" y="3769787"/>
            <a:ext cx="2780795" cy="900113"/>
          </a:xfrm>
        </p:spPr>
        <p:txBody>
          <a:bodyPr tIns="10800"/>
          <a:lstStyle>
            <a:lvl1pPr marL="0" indent="0" algn="l">
              <a:buNone/>
              <a:defRPr sz="6000" b="1">
                <a:solidFill>
                  <a:schemeClr val="accent1"/>
                </a:solidFill>
              </a:defRPr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31" name="Textplatzhalter 12">
            <a:extLst>
              <a:ext uri="{FF2B5EF4-FFF2-40B4-BE49-F238E27FC236}">
                <a16:creationId xmlns:a16="http://schemas.microsoft.com/office/drawing/2014/main" id="{371CCE08-CCAF-8043-292A-B08555A019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79531" y="4671909"/>
            <a:ext cx="2780795" cy="540000"/>
          </a:xfrm>
        </p:spPr>
        <p:txBody>
          <a:bodyPr/>
          <a:lstStyle>
            <a:lvl1pPr marL="0" indent="0" algn="l">
              <a:buNone/>
              <a:defRPr sz="2400" b="1"/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A7A6E9BF-D309-5BB7-9EAB-BCE95C634F1D}"/>
              </a:ext>
            </a:extLst>
          </p:cNvPr>
          <p:cNvCxnSpPr>
            <a:cxnSpLocks/>
          </p:cNvCxnSpPr>
          <p:nvPr userDrawn="1"/>
        </p:nvCxnSpPr>
        <p:spPr>
          <a:xfrm>
            <a:off x="8067167" y="3769787"/>
            <a:ext cx="0" cy="1583159"/>
          </a:xfrm>
          <a:prstGeom prst="line">
            <a:avLst/>
          </a:prstGeom>
          <a:ln w="3429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platzhalter 12">
            <a:extLst>
              <a:ext uri="{FF2B5EF4-FFF2-40B4-BE49-F238E27FC236}">
                <a16:creationId xmlns:a16="http://schemas.microsoft.com/office/drawing/2014/main" id="{481BF0F6-EB27-1963-03BE-CA6A46204B7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1651" y="3769787"/>
            <a:ext cx="2780795" cy="900113"/>
          </a:xfrm>
        </p:spPr>
        <p:txBody>
          <a:bodyPr tIns="10800"/>
          <a:lstStyle>
            <a:lvl1pPr marL="0" indent="0" algn="l">
              <a:buNone/>
              <a:defRPr sz="6000" b="1">
                <a:solidFill>
                  <a:schemeClr val="accent1"/>
                </a:solidFill>
              </a:defRPr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34" name="Textplatzhalter 12">
            <a:extLst>
              <a:ext uri="{FF2B5EF4-FFF2-40B4-BE49-F238E27FC236}">
                <a16:creationId xmlns:a16="http://schemas.microsoft.com/office/drawing/2014/main" id="{9E370A35-A8C0-2A00-881A-79FDD7486C9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51651" y="4671909"/>
            <a:ext cx="2780795" cy="540000"/>
          </a:xfrm>
        </p:spPr>
        <p:txBody>
          <a:bodyPr/>
          <a:lstStyle>
            <a:lvl1pPr marL="0" indent="0" algn="l">
              <a:buNone/>
              <a:defRPr sz="2400" b="1"/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130BC240-94B2-5676-8806-3D99DC7D6D9F}"/>
              </a:ext>
            </a:extLst>
          </p:cNvPr>
          <p:cNvCxnSpPr>
            <a:cxnSpLocks/>
          </p:cNvCxnSpPr>
          <p:nvPr userDrawn="1"/>
        </p:nvCxnSpPr>
        <p:spPr>
          <a:xfrm>
            <a:off x="737816" y="3769787"/>
            <a:ext cx="0" cy="1583159"/>
          </a:xfrm>
          <a:prstGeom prst="line">
            <a:avLst/>
          </a:prstGeom>
          <a:ln w="3429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1625CFFC-20CE-3561-672E-C86F1AFEAA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695848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hs Zahlen u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200" y="295910"/>
            <a:ext cx="10753200" cy="479907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065B3-1CC6-4946-9840-F74475F31368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BF3493F-2234-8D3B-FCF0-20A38EE040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200" y="1800000"/>
            <a:ext cx="2780795" cy="900113"/>
          </a:xfrm>
        </p:spPr>
        <p:txBody>
          <a:bodyPr tIns="10800"/>
          <a:lstStyle>
            <a:lvl1pPr marL="0" indent="0" algn="l">
              <a:buNone/>
              <a:defRPr sz="6000" b="1">
                <a:solidFill>
                  <a:schemeClr val="accent1"/>
                </a:solidFill>
              </a:defRPr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C5BE2AFE-B61D-8EA6-7AC9-740AABAE9D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9200" y="2700338"/>
            <a:ext cx="2780795" cy="540000"/>
          </a:xfrm>
        </p:spPr>
        <p:txBody>
          <a:bodyPr/>
          <a:lstStyle>
            <a:lvl1pPr marL="0" indent="0" algn="l">
              <a:buNone/>
              <a:defRPr sz="2400" b="1"/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2D1FEB68-B41A-1C1C-CDF9-A9A0C2D124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84442" y="1800000"/>
            <a:ext cx="2780795" cy="900113"/>
          </a:xfrm>
        </p:spPr>
        <p:txBody>
          <a:bodyPr tIns="10800"/>
          <a:lstStyle>
            <a:lvl1pPr marL="0" indent="0" algn="l">
              <a:buNone/>
              <a:defRPr sz="6000" b="1">
                <a:solidFill>
                  <a:schemeClr val="accent1"/>
                </a:solidFill>
              </a:defRPr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85AE6133-EA70-3163-BDEB-9F5F318031E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4441" y="2698329"/>
            <a:ext cx="2780795" cy="540000"/>
          </a:xfrm>
        </p:spPr>
        <p:txBody>
          <a:bodyPr/>
          <a:lstStyle>
            <a:lvl1pPr marL="0" indent="0" algn="l">
              <a:buNone/>
              <a:defRPr sz="2400" b="1"/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F1FB9E53-949B-42F2-18BE-255A11021D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49662" y="1800000"/>
            <a:ext cx="2780795" cy="900113"/>
          </a:xfrm>
        </p:spPr>
        <p:txBody>
          <a:bodyPr tIns="10800"/>
          <a:lstStyle>
            <a:lvl1pPr marL="0" indent="0" algn="l">
              <a:buNone/>
              <a:defRPr sz="6000" b="1">
                <a:solidFill>
                  <a:schemeClr val="accent1"/>
                </a:solidFill>
              </a:defRPr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612A69AB-DF9E-D1C1-4930-995A83AD9B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49661" y="2698329"/>
            <a:ext cx="2780795" cy="540000"/>
          </a:xfrm>
        </p:spPr>
        <p:txBody>
          <a:bodyPr/>
          <a:lstStyle>
            <a:lvl1pPr marL="0" indent="0" algn="l">
              <a:buNone/>
              <a:defRPr sz="2400" b="1"/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sp>
        <p:nvSpPr>
          <p:cNvPr id="27" name="Textplatzhalter 12">
            <a:extLst>
              <a:ext uri="{FF2B5EF4-FFF2-40B4-BE49-F238E27FC236}">
                <a16:creationId xmlns:a16="http://schemas.microsoft.com/office/drawing/2014/main" id="{D951BCB4-D342-E64B-460B-01BCA42832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84441" y="3769787"/>
            <a:ext cx="2780795" cy="900113"/>
          </a:xfrm>
        </p:spPr>
        <p:txBody>
          <a:bodyPr tIns="10800"/>
          <a:lstStyle>
            <a:lvl1pPr marL="0" indent="0" algn="l">
              <a:buNone/>
              <a:defRPr sz="6000" b="1">
                <a:solidFill>
                  <a:schemeClr val="accent1"/>
                </a:solidFill>
              </a:defRPr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28" name="Textplatzhalter 12">
            <a:extLst>
              <a:ext uri="{FF2B5EF4-FFF2-40B4-BE49-F238E27FC236}">
                <a16:creationId xmlns:a16="http://schemas.microsoft.com/office/drawing/2014/main" id="{A2BFEC5A-8FFF-D47A-FF32-079C341387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84441" y="4671909"/>
            <a:ext cx="2780795" cy="540000"/>
          </a:xfrm>
        </p:spPr>
        <p:txBody>
          <a:bodyPr/>
          <a:lstStyle>
            <a:lvl1pPr marL="0" indent="0" algn="l">
              <a:buNone/>
              <a:defRPr sz="2400" b="1"/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sp>
        <p:nvSpPr>
          <p:cNvPr id="30" name="Textplatzhalter 12">
            <a:extLst>
              <a:ext uri="{FF2B5EF4-FFF2-40B4-BE49-F238E27FC236}">
                <a16:creationId xmlns:a16="http://schemas.microsoft.com/office/drawing/2014/main" id="{99811F42-9722-FEDD-3C20-1524B9DE67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57281" y="3769787"/>
            <a:ext cx="2780795" cy="900113"/>
          </a:xfrm>
        </p:spPr>
        <p:txBody>
          <a:bodyPr tIns="10800"/>
          <a:lstStyle>
            <a:lvl1pPr marL="0" indent="0" algn="l">
              <a:buNone/>
              <a:defRPr sz="6000" b="1">
                <a:solidFill>
                  <a:schemeClr val="accent1"/>
                </a:solidFill>
              </a:defRPr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31" name="Textplatzhalter 12">
            <a:extLst>
              <a:ext uri="{FF2B5EF4-FFF2-40B4-BE49-F238E27FC236}">
                <a16:creationId xmlns:a16="http://schemas.microsoft.com/office/drawing/2014/main" id="{371CCE08-CCAF-8043-292A-B08555A019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57281" y="4671909"/>
            <a:ext cx="2780795" cy="540000"/>
          </a:xfrm>
        </p:spPr>
        <p:txBody>
          <a:bodyPr/>
          <a:lstStyle>
            <a:lvl1pPr marL="0" indent="0" algn="l">
              <a:buNone/>
              <a:defRPr sz="2400" b="1"/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sp>
        <p:nvSpPr>
          <p:cNvPr id="33" name="Textplatzhalter 12">
            <a:extLst>
              <a:ext uri="{FF2B5EF4-FFF2-40B4-BE49-F238E27FC236}">
                <a16:creationId xmlns:a16="http://schemas.microsoft.com/office/drawing/2014/main" id="{481BF0F6-EB27-1963-03BE-CA6A46204B7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9200" y="3769787"/>
            <a:ext cx="2780795" cy="900113"/>
          </a:xfrm>
        </p:spPr>
        <p:txBody>
          <a:bodyPr tIns="10800"/>
          <a:lstStyle>
            <a:lvl1pPr marL="0" indent="0" algn="l">
              <a:buNone/>
              <a:defRPr sz="6000" b="1">
                <a:solidFill>
                  <a:schemeClr val="accent1"/>
                </a:solidFill>
              </a:defRPr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0</a:t>
            </a:r>
          </a:p>
        </p:txBody>
      </p:sp>
      <p:sp>
        <p:nvSpPr>
          <p:cNvPr id="34" name="Textplatzhalter 12">
            <a:extLst>
              <a:ext uri="{FF2B5EF4-FFF2-40B4-BE49-F238E27FC236}">
                <a16:creationId xmlns:a16="http://schemas.microsoft.com/office/drawing/2014/main" id="{9E370A35-A8C0-2A00-881A-79FDD7486C9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9200" y="4671909"/>
            <a:ext cx="2780795" cy="540000"/>
          </a:xfrm>
        </p:spPr>
        <p:txBody>
          <a:bodyPr/>
          <a:lstStyle>
            <a:lvl1pPr marL="0" indent="0" algn="l">
              <a:buNone/>
              <a:defRPr sz="2400" b="1"/>
            </a:lvl1pPr>
            <a:lvl2pPr marL="178775" indent="0" algn="ctr">
              <a:buNone/>
              <a:defRPr sz="2400" b="1"/>
            </a:lvl2pPr>
            <a:lvl3pPr marL="361338" indent="0" algn="ctr">
              <a:buNone/>
              <a:defRPr sz="2400" b="1"/>
            </a:lvl3pPr>
            <a:lvl4pPr marL="540000" indent="0" algn="ctr">
              <a:buNone/>
              <a:defRPr sz="2400" b="1"/>
            </a:lvl4pPr>
            <a:lvl5pPr marL="720113" indent="0" algn="ctr">
              <a:buNone/>
              <a:defRPr sz="2400" b="1"/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C5CF404F-C74A-D203-2C8F-23F4778C4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4044663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613" y="295910"/>
            <a:ext cx="4198255" cy="479907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4D72-76C7-4A13-9CD0-4FCE47B0DC6B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A4C6E9E6-9116-F4E0-B4BE-307AC1DCC7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39100" y="0"/>
            <a:ext cx="4152900" cy="6142037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None/>
              <a:defRPr sz="1200"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88B19107-62E6-7481-CF13-4D058D1AB9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9614" y="1800225"/>
            <a:ext cx="4774318" cy="656667"/>
          </a:xfrm>
        </p:spPr>
        <p:txBody>
          <a:bodyPr/>
          <a:lstStyle>
            <a:lvl1pPr marL="0" indent="0">
              <a:buNone/>
              <a:defRPr sz="4000" b="1"/>
            </a:lvl1pPr>
            <a:lvl2pPr marL="178775" indent="0">
              <a:buNone/>
              <a:defRPr sz="4000" b="1"/>
            </a:lvl2pPr>
            <a:lvl3pPr marL="361338" indent="0">
              <a:buNone/>
              <a:defRPr sz="4000" b="1"/>
            </a:lvl3pPr>
            <a:lvl4pPr marL="540000" indent="0">
              <a:buNone/>
              <a:defRPr sz="4000" b="1"/>
            </a:lvl4pPr>
            <a:lvl5pPr marL="720113" indent="0">
              <a:buNone/>
              <a:defRPr sz="4000" b="1"/>
            </a:lvl5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264162D8-9555-F21F-74C9-D05143176D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8907" y="2509280"/>
            <a:ext cx="4774318" cy="656668"/>
          </a:xfrm>
        </p:spPr>
        <p:txBody>
          <a:bodyPr/>
          <a:lstStyle>
            <a:lvl1pPr marL="0" indent="0">
              <a:lnSpc>
                <a:spcPct val="112000"/>
              </a:lnSpc>
              <a:buNone/>
              <a:defRPr/>
            </a:lvl1pPr>
          </a:lstStyle>
          <a:p>
            <a:pPr lvl="0"/>
            <a:r>
              <a:rPr lang="de-CH" noProof="0"/>
              <a:t>Text hinzufügen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EB3D4340-B639-3CB0-20BE-869F60EB20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8907" y="3409393"/>
            <a:ext cx="4774318" cy="965236"/>
          </a:xfrm>
        </p:spPr>
        <p:txBody>
          <a:bodyPr/>
          <a:lstStyle>
            <a:lvl1pPr marL="0" indent="0">
              <a:lnSpc>
                <a:spcPct val="112000"/>
              </a:lnSpc>
              <a:buNone/>
              <a:defRPr/>
            </a:lvl1pPr>
          </a:lstStyle>
          <a:p>
            <a:pPr lvl="0"/>
            <a:r>
              <a:rPr lang="de-CH" noProof="0"/>
              <a:t>Vorname Name</a:t>
            </a:r>
          </a:p>
          <a:p>
            <a:pPr lvl="0"/>
            <a:r>
              <a:rPr lang="de-CH" noProof="0"/>
              <a:t>E-Mailadresse</a:t>
            </a:r>
            <a:br>
              <a:rPr lang="de-CH" noProof="0"/>
            </a:br>
            <a:r>
              <a:rPr lang="de-CH" noProof="0"/>
              <a:t>+00 00 000 00 00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F782FFDF-B865-D63C-35AF-5F2CA5E13D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613" y="840173"/>
            <a:ext cx="419825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640889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79D2ECE-E0E9-8CF8-9945-837DC9CCDAB2}"/>
              </a:ext>
            </a:extLst>
          </p:cNvPr>
          <p:cNvSpPr/>
          <p:nvPr userDrawn="1"/>
        </p:nvSpPr>
        <p:spPr>
          <a:xfrm>
            <a:off x="0" y="0"/>
            <a:ext cx="12192000" cy="6111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 noProof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09613" y="292100"/>
            <a:ext cx="8662751" cy="5297139"/>
          </a:xfrm>
        </p:spPr>
        <p:txBody>
          <a:bodyPr tIns="72000" anchor="t"/>
          <a:lstStyle>
            <a:lvl1pPr algn="l">
              <a:lnSpc>
                <a:spcPct val="95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Titel hinzufügen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DDD3-8BDA-47FC-A9A2-9504F6E96C2D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98222DB-EFD6-07D4-EAB5-C0C5DAEF21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1093" y="6366710"/>
            <a:ext cx="900000" cy="2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731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F76DD249-8EF5-6B75-55B4-2A7083C34441}"/>
              </a:ext>
            </a:extLst>
          </p:cNvPr>
          <p:cNvSpPr/>
          <p:nvPr userDrawn="1"/>
        </p:nvSpPr>
        <p:spPr>
          <a:xfrm>
            <a:off x="9639600" y="0"/>
            <a:ext cx="2552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 noProof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613" y="295910"/>
            <a:ext cx="4198255" cy="479907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8E5FA-3DB9-4092-BFB4-8768CA64D87A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A4C6E9E6-9116-F4E0-B4BE-307AC1DCC7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39856" y="1629815"/>
            <a:ext cx="3600000" cy="3600000"/>
          </a:xfrm>
          <a:prstGeom prst="ellipse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None/>
              <a:defRPr sz="1200"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88B19107-62E6-7481-CF13-4D058D1AB9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9614" y="1800225"/>
            <a:ext cx="4774318" cy="656667"/>
          </a:xfrm>
        </p:spPr>
        <p:txBody>
          <a:bodyPr/>
          <a:lstStyle>
            <a:lvl1pPr marL="0" indent="0">
              <a:buNone/>
              <a:defRPr sz="4000" b="1"/>
            </a:lvl1pPr>
            <a:lvl2pPr marL="178775" indent="0">
              <a:buNone/>
              <a:defRPr sz="4000" b="1"/>
            </a:lvl2pPr>
            <a:lvl3pPr marL="361338" indent="0">
              <a:buNone/>
              <a:defRPr sz="4000" b="1"/>
            </a:lvl3pPr>
            <a:lvl4pPr marL="540000" indent="0">
              <a:buNone/>
              <a:defRPr sz="4000" b="1"/>
            </a:lvl4pPr>
            <a:lvl5pPr marL="720113" indent="0">
              <a:buNone/>
              <a:defRPr sz="4000" b="1"/>
            </a:lvl5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264162D8-9555-F21F-74C9-D05143176D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8907" y="2509280"/>
            <a:ext cx="4774318" cy="656668"/>
          </a:xfrm>
        </p:spPr>
        <p:txBody>
          <a:bodyPr/>
          <a:lstStyle>
            <a:lvl1pPr marL="0" indent="0">
              <a:lnSpc>
                <a:spcPct val="112000"/>
              </a:lnSpc>
              <a:buNone/>
              <a:defRPr/>
            </a:lvl1pPr>
          </a:lstStyle>
          <a:p>
            <a:pPr lvl="0"/>
            <a:r>
              <a:rPr lang="de-CH" noProof="0"/>
              <a:t>Text hinzufügen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EB3D4340-B639-3CB0-20BE-869F60EB20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8907" y="3409393"/>
            <a:ext cx="4774318" cy="965236"/>
          </a:xfrm>
        </p:spPr>
        <p:txBody>
          <a:bodyPr/>
          <a:lstStyle>
            <a:lvl1pPr marL="0" indent="0">
              <a:lnSpc>
                <a:spcPct val="112000"/>
              </a:lnSpc>
              <a:buNone/>
              <a:defRPr/>
            </a:lvl1pPr>
          </a:lstStyle>
          <a:p>
            <a:pPr lvl="0"/>
            <a:r>
              <a:rPr lang="de-CH" noProof="0"/>
              <a:t>Vorname Name</a:t>
            </a:r>
          </a:p>
          <a:p>
            <a:pPr lvl="0"/>
            <a:r>
              <a:rPr lang="de-CH" noProof="0"/>
              <a:t>E-Mailadresse</a:t>
            </a:r>
            <a:br>
              <a:rPr lang="de-CH" noProof="0"/>
            </a:br>
            <a:r>
              <a:rPr lang="de-CH" noProof="0"/>
              <a:t>+00 00 000 00 00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B693EDC8-8B93-47F7-E2E9-8CC210BB41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613" y="840173"/>
            <a:ext cx="419825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6495702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 und Adre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79D2ECE-E0E9-8CF8-9945-837DC9CCDAB2}"/>
              </a:ext>
            </a:extLst>
          </p:cNvPr>
          <p:cNvSpPr/>
          <p:nvPr userDrawn="1"/>
        </p:nvSpPr>
        <p:spPr>
          <a:xfrm>
            <a:off x="0" y="0"/>
            <a:ext cx="7796463" cy="537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 noProof="0">
              <a:solidFill>
                <a:schemeClr val="tx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7DA9-EDC6-4310-8800-B021D5719CD7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CH" noProof="0"/>
              <a:t>Titel Präsentation, Datum (ändern über «Einfügen &gt; Kopf- und Fusszeile»)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EA198D0-397B-0520-899C-070CD2CFA5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6800" y="5801254"/>
            <a:ext cx="3081600" cy="698869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BDCB23-21CC-D92F-E31C-DC1A327E4F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9632" y="3552831"/>
            <a:ext cx="2340000" cy="1383268"/>
          </a:xfrm>
        </p:spPr>
        <p:txBody>
          <a:bodyPr/>
          <a:lstStyle>
            <a:lvl1pPr marL="0" indent="0">
              <a:lnSpc>
                <a:spcPct val="112000"/>
              </a:lnSpc>
              <a:buNone/>
              <a:defRPr/>
            </a:lvl1pPr>
            <a:lvl2pPr>
              <a:lnSpc>
                <a:spcPct val="112000"/>
              </a:lnSpc>
              <a:defRPr/>
            </a:lvl2pPr>
            <a:lvl3pPr>
              <a:lnSpc>
                <a:spcPct val="112000"/>
              </a:lnSpc>
              <a:defRPr/>
            </a:lvl3pPr>
            <a:lvl4pPr>
              <a:lnSpc>
                <a:spcPct val="112000"/>
              </a:lnSpc>
              <a:defRPr/>
            </a:lvl4pPr>
            <a:lvl5pPr>
              <a:lnSpc>
                <a:spcPct val="112000"/>
              </a:lnSpc>
              <a:defRPr/>
            </a:lvl5pPr>
          </a:lstStyle>
          <a:p>
            <a:pPr lvl="0"/>
            <a:r>
              <a:rPr lang="de-CH" noProof="0"/>
              <a:t>Adresse hinzufügen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A7418E3-2C22-191A-2171-022355BEE1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9612" y="292099"/>
            <a:ext cx="6660000" cy="4644000"/>
          </a:xfrm>
        </p:spPr>
        <p:txBody>
          <a:bodyPr tIns="72000" anchor="t"/>
          <a:lstStyle>
            <a:lvl1pPr algn="l">
              <a:lnSpc>
                <a:spcPct val="95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Text hinzufügen</a:t>
            </a:r>
          </a:p>
        </p:txBody>
      </p:sp>
    </p:spTree>
    <p:extLst>
      <p:ext uri="{BB962C8B-B14F-4D97-AF65-F5344CB8AC3E}">
        <p14:creationId xmlns:p14="http://schemas.microsoft.com/office/powerpoint/2010/main" val="18045008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79D2ECE-E0E9-8CF8-9945-837DC9CCDAB2}"/>
              </a:ext>
            </a:extLst>
          </p:cNvPr>
          <p:cNvSpPr/>
          <p:nvPr userDrawn="1"/>
        </p:nvSpPr>
        <p:spPr>
          <a:xfrm>
            <a:off x="0" y="0"/>
            <a:ext cx="7796463" cy="537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 noProof="0">
              <a:solidFill>
                <a:schemeClr val="tx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1AD4-C13A-43D8-9F48-D1003746F545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CH" noProof="0"/>
              <a:t>Titel Präsentation, Datum (ändern über «Einfügen &gt; Kopf- und Fusszeile»)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EA198D0-397B-0520-899C-070CD2CFA5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6800" y="5801254"/>
            <a:ext cx="3081600" cy="698869"/>
          </a:xfrm>
          <a:prstGeom prst="rect">
            <a:avLst/>
          </a:prstGeom>
        </p:spPr>
      </p:pic>
      <p:sp>
        <p:nvSpPr>
          <p:cNvPr id="3" name="Textfeld 2">
            <a:hlinkClick r:id="rId3"/>
            <a:extLst>
              <a:ext uri="{FF2B5EF4-FFF2-40B4-BE49-F238E27FC236}">
                <a16:creationId xmlns:a16="http://schemas.microsoft.com/office/drawing/2014/main" id="{B1F49245-800F-31CA-C465-D94EF927441B}"/>
              </a:ext>
            </a:extLst>
          </p:cNvPr>
          <p:cNvSpPr txBox="1"/>
          <p:nvPr userDrawn="1"/>
        </p:nvSpPr>
        <p:spPr>
          <a:xfrm>
            <a:off x="544418" y="6035646"/>
            <a:ext cx="1591142" cy="250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113000"/>
              </a:lnSpc>
              <a:buNone/>
            </a:pPr>
            <a:r>
              <a:rPr lang="de-CH" sz="1600" b="1" noProof="0"/>
              <a:t>brackalltron.ch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E5252FE-0D01-B2A1-85C2-3CC87246B1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9613" y="292100"/>
            <a:ext cx="6660000" cy="4644000"/>
          </a:xfrm>
        </p:spPr>
        <p:txBody>
          <a:bodyPr tIns="72000" anchor="t"/>
          <a:lstStyle>
            <a:lvl1pPr algn="l">
              <a:lnSpc>
                <a:spcPct val="95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Text hinzufügen</a:t>
            </a:r>
          </a:p>
        </p:txBody>
      </p:sp>
    </p:spTree>
    <p:extLst>
      <p:ext uri="{BB962C8B-B14F-4D97-AF65-F5344CB8AC3E}">
        <p14:creationId xmlns:p14="http://schemas.microsoft.com/office/powerpoint/2010/main" val="423296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08C4-A942-446E-95C2-3CA3B738DE19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54A110BA-D498-6812-B442-896460A08C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9FBF-E10A-4D3C-BDA4-5339506F08B3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10272464" y="6221424"/>
            <a:ext cx="792088" cy="144016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1847527" y="6221424"/>
            <a:ext cx="8376245" cy="144016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11113243" y="6221424"/>
            <a:ext cx="454869" cy="144016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671673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10272464" y="6221424"/>
            <a:ext cx="792088" cy="144016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1847527" y="6221424"/>
            <a:ext cx="8376245" cy="144016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11113243" y="6221424"/>
            <a:ext cx="454869" cy="144016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3050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itel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09613" y="292100"/>
            <a:ext cx="8662751" cy="5297139"/>
          </a:xfrm>
        </p:spPr>
        <p:txBody>
          <a:bodyPr tIns="82800" anchor="t"/>
          <a:lstStyle>
            <a:lvl1pPr algn="l">
              <a:lnSpc>
                <a:spcPct val="94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de-CH" noProof="0"/>
              <a:t>Titel hinzufügen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FA5E-0D5D-4471-81F0-62D1DB399C3B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0CFEB51-8F92-EE4C-C2C4-79A6D193A6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1093" y="6366710"/>
            <a:ext cx="900000" cy="2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63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 sz="100">
                <a:solidFill>
                  <a:schemeClr val="accent1"/>
                </a:solidFill>
              </a:defRPr>
            </a:lvl1pPr>
          </a:lstStyle>
          <a:p>
            <a:fld id="{19936D8A-B436-4023-9797-B1FF53995342}" type="datetime1">
              <a:rPr lang="de-CH" noProof="1" smtClean="0"/>
              <a:t>24.10.2025</a:t>
            </a:fld>
            <a:endParaRPr lang="de-CH" noProof="1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9713" y="6393011"/>
            <a:ext cx="1129903" cy="144016"/>
          </a:xfrm>
        </p:spPr>
        <p:txBody>
          <a:bodyPr/>
          <a:lstStyle>
            <a:lvl1pPr>
              <a:lnSpc>
                <a:spcPct val="100000"/>
              </a:lnSpc>
              <a:defRPr sz="100">
                <a:solidFill>
                  <a:schemeClr val="bg1"/>
                </a:solidFill>
              </a:defRPr>
            </a:lvl1pPr>
          </a:lstStyle>
          <a:p>
            <a:pPr>
              <a:tabLst>
                <a:tab pos="5473700" algn="l"/>
              </a:tabLst>
            </a:pPr>
            <a:r>
              <a:rPr lang="de-CH" noProof="1"/>
              <a:t>Titel Präsentation, Datum (ändern über «Einfügen &gt; Kopf- und Fusszeile»)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 sz="100">
                <a:solidFill>
                  <a:schemeClr val="accent1"/>
                </a:solidFill>
              </a:defRPr>
            </a:lvl1pPr>
          </a:lstStyle>
          <a:p>
            <a:fld id="{442AD375-037F-43D0-B059-5172DA06796A}" type="slidenum">
              <a:rPr lang="de-CH" noProof="1" dirty="0" smtClean="0"/>
              <a:pPr/>
              <a:t>‹Nr.›</a:t>
            </a:fld>
            <a:endParaRPr lang="de-CH" noProof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2314EF7-DC01-D2A5-B92C-0468D439B73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 noProof="0">
              <a:solidFill>
                <a:schemeClr val="tx1"/>
              </a:solidFill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031ACA1-2D32-8792-F53B-DF684168B7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614" y="1804987"/>
            <a:ext cx="4481511" cy="3240000"/>
          </a:xfrm>
        </p:spPr>
        <p:txBody>
          <a:bodyPr anchor="ctr"/>
          <a:lstStyle>
            <a:lvl1pPr marL="0" indent="0" algn="r">
              <a:buNone/>
              <a:defRPr sz="4000" b="1"/>
            </a:lvl1pPr>
          </a:lstStyle>
          <a:p>
            <a:pPr lvl="0"/>
            <a:r>
              <a:rPr lang="de-CH" noProof="0"/>
              <a:t>Text hinzufügen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97CAD29-6218-CF6C-E1D0-47B7B72A61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699999" y="3028238"/>
            <a:ext cx="792000" cy="792000"/>
            <a:chOff x="5663406" y="4587206"/>
            <a:chExt cx="290513" cy="29051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2A6A934C-174A-E65C-D872-02BAA6A7D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7869" y="4587206"/>
              <a:ext cx="146050" cy="290513"/>
            </a:xfrm>
            <a:custGeom>
              <a:avLst/>
              <a:gdLst>
                <a:gd name="T0" fmla="*/ 0 w 151"/>
                <a:gd name="T1" fmla="*/ 0 h 303"/>
                <a:gd name="T2" fmla="*/ 0 w 151"/>
                <a:gd name="T3" fmla="*/ 0 h 303"/>
                <a:gd name="T4" fmla="*/ 0 w 151"/>
                <a:gd name="T5" fmla="*/ 303 h 303"/>
                <a:gd name="T6" fmla="*/ 151 w 151"/>
                <a:gd name="T7" fmla="*/ 152 h 303"/>
                <a:gd name="T8" fmla="*/ 0 w 151"/>
                <a:gd name="T9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303">
                  <a:moveTo>
                    <a:pt x="0" y="0"/>
                  </a:moveTo>
                  <a:lnTo>
                    <a:pt x="0" y="0"/>
                  </a:lnTo>
                  <a:lnTo>
                    <a:pt x="0" y="303"/>
                  </a:lnTo>
                  <a:cubicBezTo>
                    <a:pt x="84" y="303"/>
                    <a:pt x="151" y="235"/>
                    <a:pt x="151" y="152"/>
                  </a:cubicBezTo>
                  <a:cubicBezTo>
                    <a:pt x="151" y="68"/>
                    <a:pt x="84" y="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noProof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40BA6A7-C21A-5AAE-B36A-173C804FB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3406" y="4587206"/>
              <a:ext cx="144463" cy="290513"/>
            </a:xfrm>
            <a:custGeom>
              <a:avLst/>
              <a:gdLst>
                <a:gd name="T0" fmla="*/ 151 w 151"/>
                <a:gd name="T1" fmla="*/ 303 h 303"/>
                <a:gd name="T2" fmla="*/ 151 w 151"/>
                <a:gd name="T3" fmla="*/ 303 h 303"/>
                <a:gd name="T4" fmla="*/ 151 w 151"/>
                <a:gd name="T5" fmla="*/ 0 h 303"/>
                <a:gd name="T6" fmla="*/ 0 w 151"/>
                <a:gd name="T7" fmla="*/ 152 h 303"/>
                <a:gd name="T8" fmla="*/ 151 w 151"/>
                <a:gd name="T9" fmla="*/ 3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303">
                  <a:moveTo>
                    <a:pt x="151" y="303"/>
                  </a:moveTo>
                  <a:lnTo>
                    <a:pt x="151" y="303"/>
                  </a:lnTo>
                  <a:lnTo>
                    <a:pt x="151" y="0"/>
                  </a:lnTo>
                  <a:cubicBezTo>
                    <a:pt x="68" y="0"/>
                    <a:pt x="0" y="68"/>
                    <a:pt x="0" y="152"/>
                  </a:cubicBezTo>
                  <a:cubicBezTo>
                    <a:pt x="0" y="235"/>
                    <a:pt x="68" y="303"/>
                    <a:pt x="151" y="30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noProof="0"/>
            </a:p>
          </p:txBody>
        </p:sp>
      </p:grp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493A5FC2-BA0F-706D-2E87-A4AF7EF7E2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10400" y="1804987"/>
            <a:ext cx="4810236" cy="3240000"/>
          </a:xfrm>
        </p:spPr>
        <p:txBody>
          <a:bodyPr anchor="ctr"/>
          <a:lstStyle>
            <a:lvl1pPr marL="0" indent="0" algn="l">
              <a:buNone/>
              <a:defRPr sz="9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13273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72EF8-1BF4-4E67-88A9-4AC6235D8685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AE23CE92-0793-CA89-60F9-DFA8EE3BAF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g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 sz="3000"/>
            </a:lvl1pPr>
            <a:lvl2pPr marL="178775" indent="0">
              <a:lnSpc>
                <a:spcPct val="110000"/>
              </a:lnSpc>
              <a:buNone/>
              <a:defRPr sz="3000"/>
            </a:lvl2pPr>
            <a:lvl3pPr marL="361338" indent="0">
              <a:lnSpc>
                <a:spcPct val="110000"/>
              </a:lnSpc>
              <a:buNone/>
              <a:defRPr sz="3000"/>
            </a:lvl3pPr>
            <a:lvl4pPr marL="540000" indent="0">
              <a:lnSpc>
                <a:spcPct val="110000"/>
              </a:lnSpc>
              <a:buNone/>
              <a:defRPr sz="3000"/>
            </a:lvl4pPr>
            <a:lvl5pPr marL="720113" indent="0">
              <a:lnSpc>
                <a:spcPct val="110000"/>
              </a:lnSpc>
              <a:buNone/>
              <a:defRPr sz="3000"/>
            </a:lvl5pPr>
          </a:lstStyle>
          <a:p>
            <a:pPr lvl="0"/>
            <a:r>
              <a:rPr lang="de-CH" noProof="0"/>
              <a:t>Text hinzufügen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607F5-C72D-4E62-9AC2-E3B4C82E6B4C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4D39D7D7-CE6A-254F-6139-A373A3D7E9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507045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noProof="0"/>
              <a:t>Inhaltsverzeichnis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60000" indent="-360000">
              <a:spcAft>
                <a:spcPts val="800"/>
              </a:spcAft>
              <a:buFont typeface="+mj-lt"/>
              <a:buAutoNum type="arabicPlain"/>
              <a:defRPr b="1"/>
            </a:lvl1pPr>
            <a:lvl2pPr marL="178775" indent="0">
              <a:buNone/>
              <a:defRPr/>
            </a:lvl2pPr>
          </a:lstStyle>
          <a:p>
            <a:pPr lvl="0"/>
            <a:r>
              <a:rPr lang="de-CH" noProof="0"/>
              <a:t>Inhalt hinzufügen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AAFE-857F-4399-B5DF-84476C326F32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4EBBC99C-25D2-F780-1CBD-3029D46275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050319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709613" y="1800225"/>
            <a:ext cx="3478175" cy="43418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087888" y="1800225"/>
            <a:ext cx="6374512" cy="43418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1E55-9044-46A9-B20F-605F3C769624}" type="datetime1">
              <a:rPr lang="de-CH" noProof="0" smtClean="0"/>
              <a:t>24.10.2025</a:t>
            </a:fld>
            <a:endParaRPr lang="de-CH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Titel Präsentation, Datum (ändern über «Einfügen &gt; Kopf- und Fusszeile»)</a:t>
            </a:r>
            <a:endParaRPr lang="de-CH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‹Nr.›</a:t>
            </a:fld>
            <a:endParaRPr lang="de-CH" noProof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860480CC-3BC7-F898-FE9A-617D8A7B89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613" y="840173"/>
            <a:ext cx="10753725" cy="32403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178775" indent="0">
              <a:buNone/>
              <a:defRPr sz="2000">
                <a:solidFill>
                  <a:schemeClr val="accent1"/>
                </a:solidFill>
              </a:defRPr>
            </a:lvl2pPr>
            <a:lvl3pPr marL="361338" indent="0">
              <a:buNone/>
              <a:defRPr sz="2000">
                <a:solidFill>
                  <a:schemeClr val="accent1"/>
                </a:solidFill>
              </a:defRPr>
            </a:lvl3pPr>
            <a:lvl4pPr marL="540000" indent="0">
              <a:buNone/>
              <a:defRPr sz="2000">
                <a:solidFill>
                  <a:schemeClr val="accent1"/>
                </a:solidFill>
              </a:defRPr>
            </a:lvl4pPr>
            <a:lvl5pPr marL="720113" indent="0"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CH" noProof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61496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oleObject" Target="../embeddings/oleObject1.bin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69234A25-F43F-CBC6-4946-3E450168FD4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8"/>
            </p:custDataLst>
            <p:extLst>
              <p:ext uri="{D42A27DB-BD31-4B8C-83A1-F6EECF244321}">
                <p14:modId xmlns:p14="http://schemas.microsoft.com/office/powerpoint/2010/main" val="29722367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9" imgW="408" imgH="408" progId="TCLayout.ActiveDocument.1">
                  <p:embed/>
                </p:oleObj>
              </mc:Choice>
              <mc:Fallback>
                <p:oleObj name="think-cell Folie" r:id="rId39" imgW="408" imgH="408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9234A25-F43F-CBC6-4946-3E450168FD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09200" y="295910"/>
            <a:ext cx="10753200" cy="4799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CH"/>
              <a:t>Titel hinzufügen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09200" y="1800225"/>
            <a:ext cx="10753200" cy="43418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948428" y="6393011"/>
            <a:ext cx="769104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r">
              <a:buNone/>
              <a:defRPr sz="800">
                <a:noFill/>
              </a:defRPr>
            </a:lvl1pPr>
          </a:lstStyle>
          <a:p>
            <a:fld id="{08C5B078-5973-489B-BCE1-E7A76394632B}" type="datetime1">
              <a:rPr lang="de-CH" smtClean="0"/>
              <a:t>24.10.2025</a:t>
            </a:fld>
            <a:endParaRPr lang="de-CH"/>
          </a:p>
        </p:txBody>
      </p:sp>
      <p:sp>
        <p:nvSpPr>
          <p:cNvPr id="5" name="Fußzeilenplatzhalter 4"/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>
          <a:xfrm>
            <a:off x="1509713" y="6393011"/>
            <a:ext cx="7922096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Titel Präsentation, Datum (ändern über «Einfügen &gt; Kopf- und Fusszeile»)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028548" y="6393011"/>
            <a:ext cx="434790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r">
              <a:buNone/>
              <a:defRPr sz="800" b="1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C703539-8E35-D069-DBD5-3A4DCC125A4D}"/>
              </a:ext>
            </a:extLst>
          </p:cNvPr>
          <p:cNvSpPr txBox="1"/>
          <p:nvPr userDrawn="1"/>
        </p:nvSpPr>
        <p:spPr>
          <a:xfrm rot="5400000">
            <a:off x="11394044" y="5941110"/>
            <a:ext cx="1753783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400" spc="40" baseline="0">
                <a:solidFill>
                  <a:schemeClr val="bg1">
                    <a:lumMod val="8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645A8CC-E598-EA7F-D974-074AB5BB1003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0" y="0"/>
            <a:ext cx="468731" cy="108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17F3015-A82C-4874-373B-2E8998A42A68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321093" y="6366710"/>
            <a:ext cx="900000" cy="2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6" r:id="rId2"/>
    <p:sldLayoutId id="2147483668" r:id="rId3"/>
    <p:sldLayoutId id="2147483669" r:id="rId4"/>
    <p:sldLayoutId id="2147483667" r:id="rId5"/>
    <p:sldLayoutId id="2147483659" r:id="rId6"/>
    <p:sldLayoutId id="2147483674" r:id="rId7"/>
    <p:sldLayoutId id="2147483673" r:id="rId8"/>
    <p:sldLayoutId id="2147483676" r:id="rId9"/>
    <p:sldLayoutId id="2147483670" r:id="rId10"/>
    <p:sldLayoutId id="2147483677" r:id="rId11"/>
    <p:sldLayoutId id="2147483671" r:id="rId12"/>
    <p:sldLayoutId id="2147483672" r:id="rId13"/>
    <p:sldLayoutId id="2147483661" r:id="rId14"/>
    <p:sldLayoutId id="2147483678" r:id="rId15"/>
    <p:sldLayoutId id="2147483690" r:id="rId16"/>
    <p:sldLayoutId id="2147483691" r:id="rId17"/>
    <p:sldLayoutId id="2147483687" r:id="rId18"/>
    <p:sldLayoutId id="2147483688" r:id="rId19"/>
    <p:sldLayoutId id="2147483689" r:id="rId20"/>
    <p:sldLayoutId id="2147483681" r:id="rId21"/>
    <p:sldLayoutId id="2147483680" r:id="rId22"/>
    <p:sldLayoutId id="2147483679" r:id="rId23"/>
    <p:sldLayoutId id="2147483682" r:id="rId24"/>
    <p:sldLayoutId id="2147483685" r:id="rId25"/>
    <p:sldLayoutId id="2147483686" r:id="rId26"/>
    <p:sldLayoutId id="2147483683" r:id="rId27"/>
    <p:sldLayoutId id="2147483684" r:id="rId28"/>
    <p:sldLayoutId id="2147483692" r:id="rId29"/>
    <p:sldLayoutId id="2147483693" r:id="rId30"/>
    <p:sldLayoutId id="2147483694" r:id="rId31"/>
    <p:sldLayoutId id="2147483695" r:id="rId32"/>
    <p:sldLayoutId id="2147483663" r:id="rId33"/>
    <p:sldLayoutId id="2147483664" r:id="rId34"/>
    <p:sldLayoutId id="2147483696" r:id="rId35"/>
    <p:sldLayoutId id="2147483705" r:id="rId36"/>
  </p:sldLayoutIdLst>
  <p:hf hdr="0" ftr="0" dt="0"/>
  <p:txStyles>
    <p:titleStyle>
      <a:lvl1pPr algn="l" defTabSz="914400" rtl="0" eaLnBrk="1" latinLnBrk="0" hangingPunct="1">
        <a:lnSpc>
          <a:spcPct val="97000"/>
        </a:lnSpc>
        <a:spcBef>
          <a:spcPct val="0"/>
        </a:spcBef>
        <a:buNone/>
        <a:defRPr sz="3000" b="1" kern="1200" spc="-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4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4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4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4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4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158400" indent="-158400" algn="l" defTabSz="914400" rtl="0" eaLnBrk="1" latinLnBrk="0" hangingPunct="1">
        <a:lnSpc>
          <a:spcPct val="104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16800" indent="-158400" algn="l" defTabSz="914400" rtl="0" eaLnBrk="1" latinLnBrk="0" hangingPunct="1">
        <a:lnSpc>
          <a:spcPct val="104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75200" indent="-158400" algn="l" defTabSz="914400" rtl="0" eaLnBrk="1" latinLnBrk="0" hangingPunct="1">
        <a:lnSpc>
          <a:spcPct val="104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33600" indent="-158400" algn="l" defTabSz="914400" rtl="0" eaLnBrk="1" latinLnBrk="0" hangingPunct="1">
        <a:lnSpc>
          <a:spcPct val="104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92000" indent="-158400" algn="l" defTabSz="914400" rtl="0" eaLnBrk="1" latinLnBrk="0" hangingPunct="1">
        <a:lnSpc>
          <a:spcPct val="104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47" userDrawn="1">
          <p15:clr>
            <a:srgbClr val="A4A3A4"/>
          </p15:clr>
        </p15:guide>
        <p15:guide id="2" pos="7221" userDrawn="1">
          <p15:clr>
            <a:srgbClr val="A4A3A4"/>
          </p15:clr>
        </p15:guide>
        <p15:guide id="3" orient="horz" pos="3869" userDrawn="1">
          <p15:clr>
            <a:srgbClr val="A4A3A4"/>
          </p15:clr>
        </p15:guide>
        <p15:guide id="4" orient="horz" pos="902" userDrawn="1">
          <p15:clr>
            <a:srgbClr val="A4A3A4"/>
          </p15:clr>
        </p15:guide>
        <p15:guide id="5" orient="horz" pos="1134" userDrawn="1">
          <p15:clr>
            <a:srgbClr val="A4A3A4"/>
          </p15:clr>
        </p15:guide>
        <p15:guide id="6" orient="horz" pos="18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image" Target="../media/image48.sv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hyperlink" Target="https://competecconf.atlassian.net/wiki/spaces/Sales/pages/4336877696/Laufende+Projekte+und+Priorit+ten" TargetMode="Externa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sv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9.xml"/><Relationship Id="rId6" Type="http://schemas.openxmlformats.org/officeDocument/2006/relationships/image" Target="../media/image66.svg"/><Relationship Id="rId11" Type="http://schemas.openxmlformats.org/officeDocument/2006/relationships/image" Target="../media/image71.svg"/><Relationship Id="rId5" Type="http://schemas.openxmlformats.org/officeDocument/2006/relationships/image" Target="../media/image65.pn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4" Type="http://schemas.openxmlformats.org/officeDocument/2006/relationships/image" Target="../media/image1.emf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svg"/><Relationship Id="rId18" Type="http://schemas.openxmlformats.org/officeDocument/2006/relationships/image" Target="../media/image86.png"/><Relationship Id="rId3" Type="http://schemas.openxmlformats.org/officeDocument/2006/relationships/image" Target="../media/image76.jpeg"/><Relationship Id="rId21" Type="http://schemas.openxmlformats.org/officeDocument/2006/relationships/image" Target="../media/image89.png"/><Relationship Id="rId7" Type="http://schemas.openxmlformats.org/officeDocument/2006/relationships/image" Target="../media/image80.png"/><Relationship Id="rId12" Type="http://schemas.openxmlformats.org/officeDocument/2006/relationships/image" Target="../media/image14.png"/><Relationship Id="rId17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9.jpe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5" Type="http://schemas.openxmlformats.org/officeDocument/2006/relationships/image" Target="../media/image85.svg"/><Relationship Id="rId10" Type="http://schemas.openxmlformats.org/officeDocument/2006/relationships/image" Target="../media/image82.png"/><Relationship Id="rId19" Type="http://schemas.openxmlformats.org/officeDocument/2006/relationships/image" Target="../media/image87.svg"/><Relationship Id="rId4" Type="http://schemas.openxmlformats.org/officeDocument/2006/relationships/image" Target="../media/image77.png"/><Relationship Id="rId9" Type="http://schemas.openxmlformats.org/officeDocument/2006/relationships/image" Target="../media/image81.png"/><Relationship Id="rId14" Type="http://schemas.openxmlformats.org/officeDocument/2006/relationships/image" Target="../media/image84.png"/><Relationship Id="rId22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97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chart" Target="../charts/chart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chart" Target="../charts/chart1.xml"/><Relationship Id="rId11" Type="http://schemas.openxmlformats.org/officeDocument/2006/relationships/image" Target="../media/image8.png"/><Relationship Id="rId5" Type="http://schemas.openxmlformats.org/officeDocument/2006/relationships/image" Target="../media/image1.emf"/><Relationship Id="rId10" Type="http://schemas.openxmlformats.org/officeDocument/2006/relationships/image" Target="../media/image7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chart" Target="../charts/chart3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1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oleObject" Target="../embeddings/oleObject5.bin"/><Relationship Id="rId5" Type="http://schemas.openxmlformats.org/officeDocument/2006/relationships/tags" Target="../tags/tag10.xml"/><Relationship Id="rId15" Type="http://schemas.openxmlformats.org/officeDocument/2006/relationships/image" Target="../media/image10.jpeg"/><Relationship Id="rId10" Type="http://schemas.openxmlformats.org/officeDocument/2006/relationships/notesSlide" Target="../notesSlides/notesSlide2.xml"/><Relationship Id="rId4" Type="http://schemas.openxmlformats.org/officeDocument/2006/relationships/tags" Target="../tags/tag9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oleObject" Target="../embeddings/oleObject7.bin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7.svg"/><Relationship Id="rId1" Type="http://schemas.openxmlformats.org/officeDocument/2006/relationships/tags" Target="../tags/tag16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.emf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5FB4C7D2-7C2B-9706-783E-93BD4551BFC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774038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08" imgH="408" progId="TCLayout.ActiveDocument.1">
                  <p:embed/>
                </p:oleObj>
              </mc:Choice>
              <mc:Fallback>
                <p:oleObj name="think-cell Folie" r:id="rId3" imgW="408" imgH="40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FB4C7D2-7C2B-9706-783E-93BD4551BF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8BCF6F9-7A36-6A81-70B9-3FF0551D4C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de-CH" sz="4400"/>
              <a:t>Die </a:t>
            </a:r>
            <a:r>
              <a:rPr lang="de-CH" sz="4400" err="1"/>
              <a:t>Brack.Alltron</a:t>
            </a:r>
            <a:r>
              <a:rPr lang="de-CH" sz="4400"/>
              <a:t> Transformation – neue Wege gehen</a:t>
            </a:r>
            <a:br>
              <a:rPr lang="de-CH" sz="4400"/>
            </a:br>
            <a:endParaRPr lang="de-CH" sz="4400" noProof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E00E76-C521-93F7-3276-D791466944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noProof="0"/>
              <a:t>23. Oktober 2025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862CFA-8FD3-B236-9532-A0A48FE0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Andrej Golob, Chief Sales Officer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8A9803-8FA9-49C5-5F4D-E46756C7A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1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517335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DA33E5-CBC5-81BC-54DA-3FAC62303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Wichtige Stützen der Transformation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98D6CAD-D4B5-9257-43C7-69CB91A9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10</a:t>
            </a:fld>
            <a:endParaRPr lang="de-CH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FA353E5-A0F8-AA0F-A83A-A827A9906B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600" y="1800225"/>
            <a:ext cx="3416400" cy="1800225"/>
          </a:xfrm>
        </p:spPr>
        <p:txBody>
          <a:bodyPr/>
          <a:lstStyle/>
          <a:p>
            <a:r>
              <a:rPr lang="de-CH" sz="2400"/>
              <a:t>Organisation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29D164E-7C47-3FB7-1098-0A35EBCA8A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7574" y="1800225"/>
            <a:ext cx="3416400" cy="1800225"/>
          </a:xfrm>
        </p:spPr>
        <p:txBody>
          <a:bodyPr/>
          <a:lstStyle/>
          <a:p>
            <a:r>
              <a:rPr lang="de-CH" sz="2400"/>
              <a:t>Sales </a:t>
            </a:r>
            <a:r>
              <a:rPr lang="de-CH" sz="2400" err="1"/>
              <a:t>Race</a:t>
            </a:r>
            <a:endParaRPr lang="de-CH" sz="240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FC2E03D-33AD-D242-FDA6-33AAE31E5B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5974" y="1800225"/>
            <a:ext cx="3416400" cy="1800225"/>
          </a:xfrm>
        </p:spPr>
        <p:txBody>
          <a:bodyPr/>
          <a:lstStyle/>
          <a:p>
            <a:r>
              <a:rPr lang="de-CH" sz="2400"/>
              <a:t>PMO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DA6904-9348-7998-82FE-3604375624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9600" y="3769369"/>
            <a:ext cx="3416400" cy="1800225"/>
          </a:xfrm>
        </p:spPr>
        <p:txBody>
          <a:bodyPr/>
          <a:lstStyle/>
          <a:p>
            <a:r>
              <a:rPr lang="de-CH" sz="2400"/>
              <a:t>Sales </a:t>
            </a:r>
            <a:r>
              <a:rPr lang="de-CH" sz="2400" err="1"/>
              <a:t>Enablement</a:t>
            </a:r>
            <a:endParaRPr lang="de-CH" sz="240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4A2DAF5-D799-2883-7C26-442E37D6F6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17574" y="3769369"/>
            <a:ext cx="3416400" cy="1800225"/>
          </a:xfrm>
        </p:spPr>
        <p:txBody>
          <a:bodyPr/>
          <a:lstStyle/>
          <a:p>
            <a:r>
              <a:rPr lang="de-CH" sz="2400"/>
              <a:t>OKR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73BF31E-FCF7-A441-10BA-6AF81278D6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85974" y="3769369"/>
            <a:ext cx="3416400" cy="1800225"/>
          </a:xfrm>
        </p:spPr>
        <p:txBody>
          <a:bodyPr/>
          <a:lstStyle/>
          <a:p>
            <a:r>
              <a:rPr lang="de-CH" sz="2400"/>
              <a:t>Leadership Update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8126CBB-619B-E5D7-3739-99CCD70F27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DF1279BC-AEF9-CC14-70B8-76353C892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9713" y="6393011"/>
            <a:ext cx="7922096" cy="144016"/>
          </a:xfrm>
        </p:spPr>
        <p:txBody>
          <a:bodyPr/>
          <a:lstStyle/>
          <a:p>
            <a:r>
              <a:rPr lang="de-DE" noProof="0" dirty="0"/>
              <a:t>Digital B2B Forum 2025 – Die </a:t>
            </a:r>
            <a:r>
              <a:rPr lang="de-DE" noProof="0" dirty="0" err="1"/>
              <a:t>Brack.Alltron</a:t>
            </a:r>
            <a:r>
              <a:rPr lang="de-DE" noProof="0" dirty="0"/>
              <a:t> Transformation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251794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8C2F8EF-9B83-F6EF-48AF-2A084F765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Neue Sales Organisation per 1.11.24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4B0C1A8E-0AE0-5D49-0B06-99BA19D9F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591" y="2389082"/>
            <a:ext cx="10748180" cy="3164098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31090D4-A765-0974-7491-D33CAC73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11</a:t>
            </a:fld>
            <a:endParaRPr lang="de-CH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1CA3BA1-9692-4E23-64CA-9F9231C46B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Wesentlichste Veränderungen und deren Gründe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D234A84-5B25-EEFF-523E-F3100CA33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9713" y="6393011"/>
            <a:ext cx="7922096" cy="144016"/>
          </a:xfrm>
        </p:spPr>
        <p:txBody>
          <a:bodyPr/>
          <a:lstStyle/>
          <a:p>
            <a:r>
              <a:rPr lang="de-DE" noProof="0" dirty="0"/>
              <a:t>Digital B2B Forum 2025 – Die </a:t>
            </a:r>
            <a:r>
              <a:rPr lang="de-DE" noProof="0" dirty="0" err="1"/>
              <a:t>Brack.Alltron</a:t>
            </a:r>
            <a:r>
              <a:rPr lang="de-DE" noProof="0" dirty="0"/>
              <a:t> Transformation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682103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536DA-595C-E716-24F2-3559A4CEC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275906-05C8-D45A-122D-8547E75834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614" y="1804987"/>
            <a:ext cx="4481511" cy="3240000"/>
          </a:xfrm>
        </p:spPr>
        <p:txBody>
          <a:bodyPr/>
          <a:lstStyle/>
          <a:p>
            <a:r>
              <a:rPr kumimoji="0" lang="de-CH" sz="40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Sales </a:t>
            </a:r>
            <a:r>
              <a:rPr kumimoji="0" lang="de-CH" sz="4000" b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Race</a:t>
            </a:r>
            <a:endParaRPr lang="de-CH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4CCC803-D7D9-63CB-1153-D2A5076FC2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10400" y="1804987"/>
            <a:ext cx="4810236" cy="3240000"/>
          </a:xfrm>
        </p:spPr>
        <p:txBody>
          <a:bodyPr/>
          <a:lstStyle/>
          <a:p>
            <a:r>
              <a:rPr lang="de-CH"/>
              <a:t>Q1</a:t>
            </a:r>
            <a:endParaRPr lang="de-CH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1AF28E-EB84-B837-AEB0-662F54462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12</a:t>
            </a:fld>
            <a:endParaRPr lang="de-CH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14D4AAD-C5B9-D326-64F9-3350E256B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5473700" algn="l"/>
              </a:tabLst>
            </a:pPr>
            <a:r>
              <a:rPr lang="en-US" noProof="0"/>
              <a:t>Sales Leadership Quarterly Q1 2025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800308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56705-68B0-AB2D-19F6-4AFC2CEE8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AB95F0C5-4E94-CDFC-F93C-CD3A470133D9}"/>
              </a:ext>
            </a:extLst>
          </p:cNvPr>
          <p:cNvSpPr/>
          <p:nvPr/>
        </p:nvSpPr>
        <p:spPr>
          <a:xfrm>
            <a:off x="5442079" y="2072786"/>
            <a:ext cx="1132866" cy="16419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 err="1">
              <a:solidFill>
                <a:schemeClr val="tx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1F5BDB6-B3FE-2B67-6A91-B854564296B4}"/>
              </a:ext>
            </a:extLst>
          </p:cNvPr>
          <p:cNvSpPr/>
          <p:nvPr/>
        </p:nvSpPr>
        <p:spPr>
          <a:xfrm>
            <a:off x="6857835" y="3699802"/>
            <a:ext cx="1132866" cy="1641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 err="1">
              <a:solidFill>
                <a:schemeClr val="tx1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C12151D-EEF2-89A0-452A-129FCDD9EEC5}"/>
              </a:ext>
            </a:extLst>
          </p:cNvPr>
          <p:cNvSpPr/>
          <p:nvPr/>
        </p:nvSpPr>
        <p:spPr>
          <a:xfrm>
            <a:off x="4026323" y="3072534"/>
            <a:ext cx="1132866" cy="1641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 err="1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741FE1-0E16-158D-AADA-E5F118A16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Sales </a:t>
            </a:r>
            <a:r>
              <a:rPr lang="de-CH" err="1"/>
              <a:t>Race</a:t>
            </a:r>
            <a:r>
              <a:rPr lang="de-CH"/>
              <a:t>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73379D-BCCF-F2BC-48BE-7E9B21DAA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Sales Leadership Quarterly Q1 2025</a:t>
            </a:r>
            <a:endParaRPr lang="de-CH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BB50CB-A630-1F9C-B1D2-F2CE0924C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13</a:t>
            </a:fld>
            <a:endParaRPr lang="de-CH" noProof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2E4BFFC-A1BF-5FE0-BD6D-DF1789EF6F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Q1</a:t>
            </a:r>
          </a:p>
        </p:txBody>
      </p:sp>
      <p:sp>
        <p:nvSpPr>
          <p:cNvPr id="8" name="AutoShape 5" descr="Champagnergläser mit einfarbiger Füllung">
            <a:extLst>
              <a:ext uri="{FF2B5EF4-FFF2-40B4-BE49-F238E27FC236}">
                <a16:creationId xmlns:a16="http://schemas.microsoft.com/office/drawing/2014/main" id="{D3964230-5805-ED1D-3C80-F30351349A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40537" y="95181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00ADDC6-B8C5-BB0E-FBC2-8237C9375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865" y="1516211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1">
            <a:extLst>
              <a:ext uri="{FF2B5EF4-FFF2-40B4-BE49-F238E27FC236}">
                <a16:creationId xmlns:a16="http://schemas.microsoft.com/office/drawing/2014/main" id="{65223947-044F-F144-1AAF-450F3024D347}"/>
              </a:ext>
            </a:extLst>
          </p:cNvPr>
          <p:cNvSpPr txBox="1"/>
          <p:nvPr/>
        </p:nvSpPr>
        <p:spPr>
          <a:xfrm>
            <a:off x="6886517" y="3100770"/>
            <a:ext cx="1274258" cy="3016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de-CH" sz="2000" b="1"/>
              <a:t>B2B West</a:t>
            </a:r>
            <a:endParaRPr lang="de-DE"/>
          </a:p>
        </p:txBody>
      </p:sp>
      <p:sp>
        <p:nvSpPr>
          <p:cNvPr id="13" name="Textfeld 11">
            <a:extLst>
              <a:ext uri="{FF2B5EF4-FFF2-40B4-BE49-F238E27FC236}">
                <a16:creationId xmlns:a16="http://schemas.microsoft.com/office/drawing/2014/main" id="{183AD50F-CAA3-16C4-8D4F-B8DDBF0A699C}"/>
              </a:ext>
            </a:extLst>
          </p:cNvPr>
          <p:cNvSpPr txBox="1"/>
          <p:nvPr/>
        </p:nvSpPr>
        <p:spPr>
          <a:xfrm>
            <a:off x="3941756" y="2167501"/>
            <a:ext cx="1274258" cy="62177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de-CH" sz="2000" b="1"/>
              <a:t>Retail Non-ICT</a:t>
            </a:r>
            <a:endParaRPr lang="de-DE"/>
          </a:p>
        </p:txBody>
      </p:sp>
      <p:sp>
        <p:nvSpPr>
          <p:cNvPr id="14" name="Textfeld 11">
            <a:extLst>
              <a:ext uri="{FF2B5EF4-FFF2-40B4-BE49-F238E27FC236}">
                <a16:creationId xmlns:a16="http://schemas.microsoft.com/office/drawing/2014/main" id="{D5A2C9DB-2432-6C29-5076-09E9B0E39EC7}"/>
              </a:ext>
            </a:extLst>
          </p:cNvPr>
          <p:cNvSpPr txBox="1"/>
          <p:nvPr/>
        </p:nvSpPr>
        <p:spPr>
          <a:xfrm>
            <a:off x="5368136" y="853867"/>
            <a:ext cx="1274258" cy="94186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de-CH" sz="2000" b="1"/>
              <a:t>Alltron Top Partner </a:t>
            </a:r>
            <a:endParaRPr lang="de-DE"/>
          </a:p>
        </p:txBody>
      </p:sp>
      <p:pic>
        <p:nvPicPr>
          <p:cNvPr id="19" name="Grafik 18" descr="Champagnergläser Silhouette">
            <a:extLst>
              <a:ext uri="{FF2B5EF4-FFF2-40B4-BE49-F238E27FC236}">
                <a16:creationId xmlns:a16="http://schemas.microsoft.com/office/drawing/2014/main" id="{2824C2E9-92ED-8A7A-2713-7B643E5F6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1312" y="3923922"/>
            <a:ext cx="914400" cy="914400"/>
          </a:xfrm>
          <a:prstGeom prst="rect">
            <a:avLst/>
          </a:prstGeom>
        </p:spPr>
      </p:pic>
      <p:sp>
        <p:nvSpPr>
          <p:cNvPr id="3" name="Textfeld 19">
            <a:extLst>
              <a:ext uri="{FF2B5EF4-FFF2-40B4-BE49-F238E27FC236}">
                <a16:creationId xmlns:a16="http://schemas.microsoft.com/office/drawing/2014/main" id="{59B9C4A4-1836-360F-CF93-51A7F0B00702}"/>
              </a:ext>
            </a:extLst>
          </p:cNvPr>
          <p:cNvSpPr txBox="1"/>
          <p:nvPr/>
        </p:nvSpPr>
        <p:spPr>
          <a:xfrm>
            <a:off x="9277607" y="2525232"/>
            <a:ext cx="2308860" cy="21093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1200"/>
              </a:spcAft>
              <a:buNone/>
            </a:pPr>
            <a:r>
              <a:rPr lang="de-DE" sz="1400" b="1">
                <a:solidFill>
                  <a:schemeClr val="accent1"/>
                </a:solidFill>
              </a:rPr>
              <a:t>1. Platz</a:t>
            </a:r>
            <a:br>
              <a:rPr lang="de-DE" sz="1400">
                <a:solidFill>
                  <a:schemeClr val="accent1"/>
                </a:solidFill>
              </a:rPr>
            </a:br>
            <a:r>
              <a:rPr lang="de-DE" sz="1400">
                <a:solidFill>
                  <a:schemeClr val="accent1"/>
                </a:solidFill>
              </a:rPr>
              <a:t>1‘000 CHF für Teamevent</a:t>
            </a:r>
          </a:p>
          <a:p>
            <a:pPr indent="0" algn="ctr">
              <a:spcAft>
                <a:spcPts val="1200"/>
              </a:spcAft>
              <a:buNone/>
            </a:pPr>
            <a:r>
              <a:rPr lang="de-DE" sz="1400" b="1">
                <a:solidFill>
                  <a:schemeClr val="accent1"/>
                </a:solidFill>
              </a:rPr>
              <a:t>2. Platz </a:t>
            </a:r>
            <a:br>
              <a:rPr lang="de-DE" sz="1400" b="1">
                <a:solidFill>
                  <a:schemeClr val="accent1"/>
                </a:solidFill>
              </a:rPr>
            </a:br>
            <a:r>
              <a:rPr lang="de-DE" sz="1400">
                <a:solidFill>
                  <a:schemeClr val="accent1"/>
                </a:solidFill>
              </a:rPr>
              <a:t>500 CHF für Teamevent</a:t>
            </a:r>
          </a:p>
          <a:p>
            <a:pPr indent="0" algn="ctr">
              <a:spcAft>
                <a:spcPts val="1200"/>
              </a:spcAft>
              <a:buNone/>
            </a:pPr>
            <a:r>
              <a:rPr lang="de-DE" sz="1400" b="1">
                <a:solidFill>
                  <a:schemeClr val="accent1"/>
                </a:solidFill>
              </a:rPr>
              <a:t>3. Platz </a:t>
            </a:r>
            <a:br>
              <a:rPr lang="de-DE" sz="1400" b="1">
                <a:solidFill>
                  <a:schemeClr val="accent1"/>
                </a:solidFill>
              </a:rPr>
            </a:br>
            <a:r>
              <a:rPr lang="de-DE" sz="1400">
                <a:solidFill>
                  <a:schemeClr val="accent1"/>
                </a:solidFill>
              </a:rPr>
              <a:t>250 CHF für Teamevent</a:t>
            </a:r>
          </a:p>
          <a:p>
            <a:pPr indent="0" algn="ctr">
              <a:buNone/>
            </a:pPr>
            <a:endParaRPr lang="de-DE" sz="1400">
              <a:solidFill>
                <a:schemeClr val="accent1"/>
              </a:solidFill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DD8299BC-79B3-DA69-941E-E87C85ED8AEA}"/>
              </a:ext>
            </a:extLst>
          </p:cNvPr>
          <p:cNvSpPr/>
          <p:nvPr/>
        </p:nvSpPr>
        <p:spPr>
          <a:xfrm>
            <a:off x="9190036" y="1839778"/>
            <a:ext cx="2628337" cy="612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de-CH" sz="1600"/>
              <a:t>Quartalsauszeichnung</a:t>
            </a:r>
          </a:p>
        </p:txBody>
      </p:sp>
    </p:spTree>
    <p:extLst>
      <p:ext uri="{BB962C8B-B14F-4D97-AF65-F5344CB8AC3E}">
        <p14:creationId xmlns:p14="http://schemas.microsoft.com/office/powerpoint/2010/main" val="3877075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7FBD51D-A07F-76CC-94FC-06481E1F6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00" y="295910"/>
            <a:ext cx="10753200" cy="479907"/>
          </a:xfrm>
        </p:spPr>
        <p:txBody>
          <a:bodyPr/>
          <a:lstStyle/>
          <a:p>
            <a:r>
              <a:rPr lang="en-US" err="1"/>
              <a:t>Herzliche</a:t>
            </a:r>
            <a:r>
              <a:rPr lang="en-US"/>
              <a:t> Gratulation den Sales Race </a:t>
            </a:r>
            <a:r>
              <a:rPr lang="en-US" err="1"/>
              <a:t>Siegerteams</a:t>
            </a:r>
            <a:r>
              <a:rPr lang="en-US"/>
              <a:t> </a:t>
            </a:r>
          </a:p>
        </p:txBody>
      </p:sp>
      <p:pic>
        <p:nvPicPr>
          <p:cNvPr id="7" name="Grafik 6" descr="Ein Bild, das Kleidung, Person, Jeans, Lächeln enthält.&#10;&#10;KI-generierte Inhalte können fehlerhaft sein.">
            <a:extLst>
              <a:ext uri="{FF2B5EF4-FFF2-40B4-BE49-F238E27FC236}">
                <a16:creationId xmlns:a16="http://schemas.microsoft.com/office/drawing/2014/main" id="{293B97BF-FEFA-0F52-13A7-0F20416D7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9" b="11073"/>
          <a:stretch/>
        </p:blipFill>
        <p:spPr>
          <a:xfrm>
            <a:off x="709612" y="1440000"/>
            <a:ext cx="3416400" cy="4702038"/>
          </a:xfrm>
          <a:prstGeom prst="rect">
            <a:avLst/>
          </a:prstGeom>
          <a:noFill/>
        </p:spPr>
      </p:pic>
      <p:pic>
        <p:nvPicPr>
          <p:cNvPr id="9" name="Grafik 8" descr="Ein Bild, das Kleidung, Person, Mann, Jeans enthält.&#10;&#10;KI-generierte Inhalte können fehlerhaft sein.">
            <a:extLst>
              <a:ext uri="{FF2B5EF4-FFF2-40B4-BE49-F238E27FC236}">
                <a16:creationId xmlns:a16="http://schemas.microsoft.com/office/drawing/2014/main" id="{103F816F-65BE-4EB8-EC89-339D73C34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5" b="7627"/>
          <a:stretch/>
        </p:blipFill>
        <p:spPr>
          <a:xfrm>
            <a:off x="4375463" y="1440000"/>
            <a:ext cx="3416400" cy="4702038"/>
          </a:xfrm>
          <a:prstGeom prst="rect">
            <a:avLst/>
          </a:prstGeom>
          <a:noFill/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F113989-3B2A-D689-17FF-4E03E2A50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9713" y="6393011"/>
            <a:ext cx="7922096" cy="14401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Sales Leadership Quarterly Q1 2025</a:t>
            </a:r>
            <a:endParaRPr lang="de-CH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3706D3C-E5DB-86EA-D9D8-BC385908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8548" y="6393011"/>
            <a:ext cx="434790" cy="14401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442AD375-037F-43D0-B059-5172DA06796A}" type="slidenum">
              <a:rPr lang="de-CH" noProof="0" smtClean="0"/>
              <a:pPr>
                <a:spcAft>
                  <a:spcPts val="600"/>
                </a:spcAft>
              </a:pPr>
              <a:t>14</a:t>
            </a:fld>
            <a:endParaRPr lang="de-CH" noProof="0"/>
          </a:p>
        </p:txBody>
      </p:sp>
      <p:pic>
        <p:nvPicPr>
          <p:cNvPr id="5" name="Grafik 4" descr="Ein Bild, das Kleidung, Person, Jeans, Schuhwerk enthält.&#10;&#10;KI-generierte Inhalte können fehlerhaft sein.">
            <a:extLst>
              <a:ext uri="{FF2B5EF4-FFF2-40B4-BE49-F238E27FC236}">
                <a16:creationId xmlns:a16="http://schemas.microsoft.com/office/drawing/2014/main" id="{D715A086-BCF2-BE82-2E4D-3EB12CDD8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8478"/>
          <a:stretch/>
        </p:blipFill>
        <p:spPr>
          <a:xfrm>
            <a:off x="8042209" y="1440000"/>
            <a:ext cx="3416400" cy="4702038"/>
          </a:xfrm>
          <a:prstGeom prst="rect">
            <a:avLst/>
          </a:prstGeom>
          <a:noFill/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4A178C7-FBAF-04E8-7455-0B0F3AC70C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613" y="840173"/>
            <a:ext cx="10753725" cy="324036"/>
          </a:xfrm>
        </p:spPr>
        <p:txBody>
          <a:bodyPr/>
          <a:lstStyle/>
          <a:p>
            <a:r>
              <a:rPr lang="en-US"/>
              <a:t>Q1</a:t>
            </a:r>
          </a:p>
        </p:txBody>
      </p:sp>
    </p:spTree>
    <p:extLst>
      <p:ext uri="{BB962C8B-B14F-4D97-AF65-F5344CB8AC3E}">
        <p14:creationId xmlns:p14="http://schemas.microsoft.com/office/powerpoint/2010/main" val="1000056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1CA75-9B24-4DC8-9DC3-BB3ECD87D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5176D7-4E3B-D0F1-5E93-79AB15BA02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614" y="1804987"/>
            <a:ext cx="4481511" cy="3240000"/>
          </a:xfrm>
        </p:spPr>
        <p:txBody>
          <a:bodyPr/>
          <a:lstStyle/>
          <a:p>
            <a:r>
              <a:rPr kumimoji="0" lang="de-CH" sz="40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Priorisierung der Projekte</a:t>
            </a:r>
            <a:endParaRPr lang="de-CH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D946461-ED47-1207-DBD7-6CF94938F9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10400" y="1804987"/>
            <a:ext cx="4810236" cy="3240000"/>
          </a:xfrm>
        </p:spPr>
        <p:txBody>
          <a:bodyPr/>
          <a:lstStyle/>
          <a:p>
            <a:r>
              <a:rPr lang="de-CH" noProof="0"/>
              <a:t>PMO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EF49F7-6D83-92EB-30F2-E75778B2D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15</a:t>
            </a:fld>
            <a:endParaRPr lang="de-CH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CC7FE67-E880-BC46-A80B-AE1FADF64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5473700" algn="l"/>
              </a:tabLst>
            </a:pPr>
            <a:r>
              <a:rPr lang="en-US" noProof="0"/>
              <a:t>Sales Leadership Quarterly Q1 2025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653055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feil: Fünfeck 2">
            <a:extLst>
              <a:ext uri="{FF2B5EF4-FFF2-40B4-BE49-F238E27FC236}">
                <a16:creationId xmlns:a16="http://schemas.microsoft.com/office/drawing/2014/main" id="{6E7A4257-D90A-98ED-548F-7F9B833BF53E}"/>
              </a:ext>
            </a:extLst>
          </p:cNvPr>
          <p:cNvSpPr/>
          <p:nvPr/>
        </p:nvSpPr>
        <p:spPr>
          <a:xfrm>
            <a:off x="3326374" y="2985634"/>
            <a:ext cx="5623315" cy="1071379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D5C5C3-7104-C47A-864A-02127DDE9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>
                <a:solidFill>
                  <a:srgbClr val="E2001A"/>
                </a:solidFill>
              </a:rPr>
              <a:t>Innovation Board / Projekte</a:t>
            </a: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363C5A65-D4A0-68BC-7005-AA239A2FA5CB}"/>
              </a:ext>
            </a:extLst>
          </p:cNvPr>
          <p:cNvSpPr/>
          <p:nvPr/>
        </p:nvSpPr>
        <p:spPr>
          <a:xfrm>
            <a:off x="639360" y="2109233"/>
            <a:ext cx="2520000" cy="3983275"/>
          </a:xfrm>
          <a:prstGeom prst="round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8F4CECB-9E34-15D3-5904-83E43A11B584}"/>
              </a:ext>
            </a:extLst>
          </p:cNvPr>
          <p:cNvSpPr/>
          <p:nvPr/>
        </p:nvSpPr>
        <p:spPr>
          <a:xfrm>
            <a:off x="1228480" y="1447995"/>
            <a:ext cx="1332000" cy="13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6957571-F2C8-EA57-2DBF-BC9A84DC04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99" t="67952" r="27370" b="2318"/>
          <a:stretch/>
        </p:blipFill>
        <p:spPr>
          <a:xfrm>
            <a:off x="1264480" y="1483995"/>
            <a:ext cx="1260000" cy="1260000"/>
          </a:xfrm>
          <a:prstGeom prst="ellipse">
            <a:avLst/>
          </a:prstGeom>
        </p:spPr>
      </p:pic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0148ABC2-5C7D-D3CF-96A6-7C0238D208CF}"/>
              </a:ext>
            </a:extLst>
          </p:cNvPr>
          <p:cNvSpPr/>
          <p:nvPr/>
        </p:nvSpPr>
        <p:spPr>
          <a:xfrm>
            <a:off x="9042402" y="2144046"/>
            <a:ext cx="2510240" cy="3983275"/>
          </a:xfrm>
          <a:prstGeom prst="round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5F28669-D7F7-73E4-9953-769B26272FFE}"/>
              </a:ext>
            </a:extLst>
          </p:cNvPr>
          <p:cNvSpPr/>
          <p:nvPr/>
        </p:nvSpPr>
        <p:spPr>
          <a:xfrm>
            <a:off x="9631522" y="1443233"/>
            <a:ext cx="1332000" cy="13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EF1C70A-11EA-F850-3AEC-BBA2D00EF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99" t="67952" r="27370" b="2318"/>
          <a:stretch/>
        </p:blipFill>
        <p:spPr>
          <a:xfrm>
            <a:off x="9667522" y="1479233"/>
            <a:ext cx="1260000" cy="1260000"/>
          </a:xfrm>
          <a:prstGeom prst="ellipse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1655C8A-DC07-CBA5-683C-B0F9251860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05" b="28605"/>
          <a:stretch/>
        </p:blipFill>
        <p:spPr>
          <a:xfrm>
            <a:off x="1266538" y="1843995"/>
            <a:ext cx="1255885" cy="540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CC74DEA-81FF-7DBD-C3BF-FA5855FE73AF}"/>
              </a:ext>
            </a:extLst>
          </p:cNvPr>
          <p:cNvSpPr txBox="1"/>
          <p:nvPr/>
        </p:nvSpPr>
        <p:spPr>
          <a:xfrm>
            <a:off x="1669258" y="1929329"/>
            <a:ext cx="45044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CH" sz="2400" b="1"/>
              <a:t>IST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2764542-276B-9ACB-39D6-146D9D53CC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05" b="28605"/>
          <a:stretch/>
        </p:blipFill>
        <p:spPr>
          <a:xfrm>
            <a:off x="9669580" y="1839233"/>
            <a:ext cx="1255885" cy="54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8901CA5C-89E3-61FE-F742-30A42D4C5816}"/>
              </a:ext>
            </a:extLst>
          </p:cNvPr>
          <p:cNvSpPr txBox="1"/>
          <p:nvPr/>
        </p:nvSpPr>
        <p:spPr>
          <a:xfrm>
            <a:off x="9916808" y="1924567"/>
            <a:ext cx="76142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CH" sz="2400" b="1"/>
              <a:t>SOLL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55182815-59B1-27CB-8A89-42214702041A}"/>
              </a:ext>
            </a:extLst>
          </p:cNvPr>
          <p:cNvSpPr txBox="1"/>
          <p:nvPr/>
        </p:nvSpPr>
        <p:spPr>
          <a:xfrm>
            <a:off x="676866" y="2929526"/>
            <a:ext cx="2472734" cy="2331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600" b="1">
                <a:solidFill>
                  <a:schemeClr val="bg1"/>
                </a:solidFill>
              </a:rPr>
              <a:t>Keine ganzheitliche Projektübersicht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600" b="1">
                <a:solidFill>
                  <a:schemeClr val="bg1"/>
                </a:solidFill>
              </a:rPr>
              <a:t>Unklare Prioritäten </a:t>
            </a:r>
            <a:br>
              <a:rPr lang="de-CH" sz="1600" b="1">
                <a:solidFill>
                  <a:schemeClr val="bg1"/>
                </a:solidFill>
              </a:rPr>
            </a:br>
            <a:r>
              <a:rPr lang="de-CH" sz="1600" b="1">
                <a:solidFill>
                  <a:schemeClr val="bg1"/>
                </a:solidFill>
              </a:rPr>
              <a:t>&amp; Ziele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600" b="1">
                <a:solidFill>
                  <a:schemeClr val="bg1"/>
                </a:solidFill>
              </a:rPr>
              <a:t>Kein </a:t>
            </a:r>
            <a:r>
              <a:rPr lang="de-CH" sz="1600" b="1" err="1">
                <a:solidFill>
                  <a:schemeClr val="bg1"/>
                </a:solidFill>
              </a:rPr>
              <a:t>Capacity</a:t>
            </a:r>
            <a:r>
              <a:rPr lang="de-CH" sz="1600" b="1">
                <a:solidFill>
                  <a:schemeClr val="bg1"/>
                </a:solidFill>
              </a:rPr>
              <a:t> Management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600" b="1">
                <a:solidFill>
                  <a:schemeClr val="bg1"/>
                </a:solidFill>
              </a:rPr>
              <a:t>Mangelhafte Spezifikationen / </a:t>
            </a:r>
            <a:r>
              <a:rPr lang="de-CH" sz="1600" b="1" err="1">
                <a:solidFill>
                  <a:schemeClr val="bg1"/>
                </a:solidFill>
              </a:rPr>
              <a:t>Requirements</a:t>
            </a:r>
            <a:endParaRPr lang="de-CH" sz="1600" b="1">
              <a:solidFill>
                <a:schemeClr val="bg1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E7005EDC-2DB0-E9DA-AC3F-32D7F624DD47}"/>
              </a:ext>
            </a:extLst>
          </p:cNvPr>
          <p:cNvSpPr txBox="1"/>
          <p:nvPr/>
        </p:nvSpPr>
        <p:spPr>
          <a:xfrm>
            <a:off x="9153622" y="2929526"/>
            <a:ext cx="2287798" cy="25776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600" b="1">
                <a:solidFill>
                  <a:schemeClr val="bg1"/>
                </a:solidFill>
              </a:rPr>
              <a:t>Zentrale Übersicht in einem Board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600" b="1">
                <a:solidFill>
                  <a:schemeClr val="bg1"/>
                </a:solidFill>
              </a:rPr>
              <a:t>Klare Strukturen &amp; </a:t>
            </a:r>
            <a:r>
              <a:rPr lang="de-CH" sz="1600" b="1" err="1">
                <a:solidFill>
                  <a:schemeClr val="bg1"/>
                </a:solidFill>
              </a:rPr>
              <a:t>Governance</a:t>
            </a:r>
            <a:endParaRPr lang="de-CH" sz="1600" b="1">
              <a:solidFill>
                <a:schemeClr val="bg1"/>
              </a:solidFill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600" b="1">
                <a:solidFill>
                  <a:schemeClr val="bg1"/>
                </a:solidFill>
              </a:rPr>
              <a:t>Entsprechende Rollen; PO, BO, Bus. Engineering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CH" sz="1600" b="1">
                <a:solidFill>
                  <a:schemeClr val="bg1"/>
                </a:solidFill>
              </a:rPr>
              <a:t>Einheitliches Vorgehen &amp; Tracking</a:t>
            </a:r>
          </a:p>
        </p:txBody>
      </p:sp>
      <p:sp>
        <p:nvSpPr>
          <p:cNvPr id="44" name="Pfeil: Fünfeck 43">
            <a:extLst>
              <a:ext uri="{FF2B5EF4-FFF2-40B4-BE49-F238E27FC236}">
                <a16:creationId xmlns:a16="http://schemas.microsoft.com/office/drawing/2014/main" id="{10A49AFA-29B2-A0F5-4CED-05B843481ECE}"/>
              </a:ext>
            </a:extLst>
          </p:cNvPr>
          <p:cNvSpPr/>
          <p:nvPr/>
        </p:nvSpPr>
        <p:spPr>
          <a:xfrm>
            <a:off x="3326374" y="3301013"/>
            <a:ext cx="2750400" cy="756000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/>
          </a:p>
        </p:txBody>
      </p:sp>
      <p:sp>
        <p:nvSpPr>
          <p:cNvPr id="10" name="Pfeil: Fünfeck 9">
            <a:extLst>
              <a:ext uri="{FF2B5EF4-FFF2-40B4-BE49-F238E27FC236}">
                <a16:creationId xmlns:a16="http://schemas.microsoft.com/office/drawing/2014/main" id="{8F3D9A1B-680F-5CB7-9187-EA712644AF65}"/>
              </a:ext>
            </a:extLst>
          </p:cNvPr>
          <p:cNvSpPr/>
          <p:nvPr/>
        </p:nvSpPr>
        <p:spPr>
          <a:xfrm>
            <a:off x="3302154" y="4459221"/>
            <a:ext cx="5623315" cy="1071379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/>
          </a:p>
        </p:txBody>
      </p:sp>
      <p:sp>
        <p:nvSpPr>
          <p:cNvPr id="45" name="Pfeil: Fünfeck 44">
            <a:extLst>
              <a:ext uri="{FF2B5EF4-FFF2-40B4-BE49-F238E27FC236}">
                <a16:creationId xmlns:a16="http://schemas.microsoft.com/office/drawing/2014/main" id="{CB1AB5CB-7A84-A928-4358-39550BA4638C}"/>
              </a:ext>
            </a:extLst>
          </p:cNvPr>
          <p:cNvSpPr/>
          <p:nvPr/>
        </p:nvSpPr>
        <p:spPr>
          <a:xfrm>
            <a:off x="6044718" y="3301013"/>
            <a:ext cx="2748908" cy="756000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/>
          </a:p>
        </p:txBody>
      </p:sp>
      <p:sp>
        <p:nvSpPr>
          <p:cNvPr id="46" name="Pfeil: Fünfeck 45">
            <a:extLst>
              <a:ext uri="{FF2B5EF4-FFF2-40B4-BE49-F238E27FC236}">
                <a16:creationId xmlns:a16="http://schemas.microsoft.com/office/drawing/2014/main" id="{9108A35D-E965-5F55-C219-BABC0BD086BD}"/>
              </a:ext>
            </a:extLst>
          </p:cNvPr>
          <p:cNvSpPr/>
          <p:nvPr/>
        </p:nvSpPr>
        <p:spPr>
          <a:xfrm>
            <a:off x="3302154" y="4774600"/>
            <a:ext cx="5466072" cy="756000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2DDCB6A-39D0-F45C-F33B-14102F15685F}"/>
              </a:ext>
            </a:extLst>
          </p:cNvPr>
          <p:cNvSpPr txBox="1"/>
          <p:nvPr/>
        </p:nvSpPr>
        <p:spPr>
          <a:xfrm>
            <a:off x="3385950" y="3771648"/>
            <a:ext cx="226034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400" b="1"/>
              <a:t>Sammlung Projekte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1C14F46-9EBC-ED07-F472-B4F140BEF4EF}"/>
              </a:ext>
            </a:extLst>
          </p:cNvPr>
          <p:cNvSpPr txBox="1"/>
          <p:nvPr/>
        </p:nvSpPr>
        <p:spPr>
          <a:xfrm>
            <a:off x="6235419" y="3771648"/>
            <a:ext cx="226034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400" b="1"/>
              <a:t>Priorisierung durch UL</a:t>
            </a:r>
          </a:p>
        </p:txBody>
      </p:sp>
      <p:pic>
        <p:nvPicPr>
          <p:cNvPr id="12" name="Grafik 11" descr="Posteingang mit einfarbiger Füllung">
            <a:extLst>
              <a:ext uri="{FF2B5EF4-FFF2-40B4-BE49-F238E27FC236}">
                <a16:creationId xmlns:a16="http://schemas.microsoft.com/office/drawing/2014/main" id="{041D5082-A05C-74D6-F62D-3A0EB62E1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00124" y="3339647"/>
            <a:ext cx="432000" cy="432000"/>
          </a:xfrm>
          <a:prstGeom prst="rect">
            <a:avLst/>
          </a:prstGeom>
        </p:spPr>
      </p:pic>
      <p:pic>
        <p:nvPicPr>
          <p:cNvPr id="18" name="Grafik 17" descr="Auktionshammer mit einfarbiger Füllung">
            <a:extLst>
              <a:ext uri="{FF2B5EF4-FFF2-40B4-BE49-F238E27FC236}">
                <a16:creationId xmlns:a16="http://schemas.microsoft.com/office/drawing/2014/main" id="{07F21ECB-D9C8-F9B3-90B4-CE2768BF87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49593" y="3339647"/>
            <a:ext cx="432000" cy="43200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872628D1-D9AD-3E25-9B37-462C3E8EF6EB}"/>
              </a:ext>
            </a:extLst>
          </p:cNvPr>
          <p:cNvSpPr txBox="1"/>
          <p:nvPr/>
        </p:nvSpPr>
        <p:spPr>
          <a:xfrm>
            <a:off x="4854967" y="5245234"/>
            <a:ext cx="226034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400" b="1"/>
              <a:t>Aufbau PO/PMO</a:t>
            </a:r>
          </a:p>
        </p:txBody>
      </p:sp>
      <p:pic>
        <p:nvPicPr>
          <p:cNvPr id="24" name="Grafik 23" descr="Hierarchie mit einfarbiger Füllung">
            <a:extLst>
              <a:ext uri="{FF2B5EF4-FFF2-40B4-BE49-F238E27FC236}">
                <a16:creationId xmlns:a16="http://schemas.microsoft.com/office/drawing/2014/main" id="{9DAC4666-6A6F-B946-84B0-509A4978BB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80941" y="4813234"/>
            <a:ext cx="432000" cy="432000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6919CC86-488A-470E-7789-03C6354089DE}"/>
              </a:ext>
            </a:extLst>
          </p:cNvPr>
          <p:cNvSpPr txBox="1"/>
          <p:nvPr/>
        </p:nvSpPr>
        <p:spPr>
          <a:xfrm>
            <a:off x="4985372" y="3008494"/>
            <a:ext cx="23053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b="1"/>
              <a:t>Run </a:t>
            </a:r>
            <a:r>
              <a:rPr lang="de-CH" b="1" err="1"/>
              <a:t>the</a:t>
            </a:r>
            <a:r>
              <a:rPr lang="de-CH" b="1"/>
              <a:t> Business</a:t>
            </a:r>
          </a:p>
        </p:txBody>
      </p:sp>
      <p:sp>
        <p:nvSpPr>
          <p:cNvPr id="4" name="Pfeil: Chevron 3">
            <a:extLst>
              <a:ext uri="{FF2B5EF4-FFF2-40B4-BE49-F238E27FC236}">
                <a16:creationId xmlns:a16="http://schemas.microsoft.com/office/drawing/2014/main" id="{2352D351-EDAF-5A01-28E5-A034C72D8AD7}"/>
              </a:ext>
            </a:extLst>
          </p:cNvPr>
          <p:cNvSpPr/>
          <p:nvPr/>
        </p:nvSpPr>
        <p:spPr>
          <a:xfrm>
            <a:off x="5682000" y="3301013"/>
            <a:ext cx="756000" cy="756000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6F616C0-EECF-784F-CB64-05A555F14BEB}"/>
              </a:ext>
            </a:extLst>
          </p:cNvPr>
          <p:cNvSpPr txBox="1"/>
          <p:nvPr/>
        </p:nvSpPr>
        <p:spPr>
          <a:xfrm>
            <a:off x="4803591" y="4482081"/>
            <a:ext cx="26204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b="1"/>
              <a:t>Change </a:t>
            </a:r>
            <a:r>
              <a:rPr lang="de-CH" b="1" err="1"/>
              <a:t>the</a:t>
            </a:r>
            <a:r>
              <a:rPr lang="de-CH" b="1"/>
              <a:t> Business</a:t>
            </a:r>
          </a:p>
        </p:txBody>
      </p: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AFB38768-F1D6-EFB2-441F-BFADB5D4C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9713" y="6393011"/>
            <a:ext cx="7922096" cy="144016"/>
          </a:xfrm>
        </p:spPr>
        <p:txBody>
          <a:bodyPr/>
          <a:lstStyle/>
          <a:p>
            <a:r>
              <a:rPr lang="de-DE" noProof="0" dirty="0"/>
              <a:t>Digital B2B Forum 2025 – Die </a:t>
            </a:r>
            <a:r>
              <a:rPr lang="de-DE" noProof="0" dirty="0" err="1"/>
              <a:t>Brack.Alltron</a:t>
            </a:r>
            <a:r>
              <a:rPr lang="de-DE" noProof="0" dirty="0"/>
              <a:t> Transformation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956407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F67F4D49-EF52-06C6-4BFA-CAE69D53B36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608" imgH="608" progId="TCLayout.ActiveDocument.1">
                  <p:embed/>
                </p:oleObj>
              </mc:Choice>
              <mc:Fallback>
                <p:oleObj name="think-cell Folie" r:id="rId3" imgW="608" imgH="60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7F4D49-EF52-06C6-4BFA-CAE69D53B3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C73A5CA-7A49-7C28-CAEA-4DCA0F66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21" y="574157"/>
            <a:ext cx="10931067" cy="406571"/>
          </a:xfrm>
        </p:spPr>
        <p:txBody>
          <a:bodyPr vert="horz"/>
          <a:lstStyle/>
          <a:p>
            <a:r>
              <a:rPr lang="de-CH">
                <a:solidFill>
                  <a:srgbClr val="E2001A"/>
                </a:solidFill>
              </a:rPr>
              <a:t>PMO: Status Quo</a:t>
            </a:r>
          </a:p>
        </p:txBody>
      </p:sp>
      <p:grpSp>
        <p:nvGrpSpPr>
          <p:cNvPr id="39" name="Group 14">
            <a:extLst>
              <a:ext uri="{FF2B5EF4-FFF2-40B4-BE49-F238E27FC236}">
                <a16:creationId xmlns:a16="http://schemas.microsoft.com/office/drawing/2014/main" id="{67C1456F-3B08-7E23-2716-FAB736933EF9}"/>
              </a:ext>
            </a:extLst>
          </p:cNvPr>
          <p:cNvGrpSpPr/>
          <p:nvPr/>
        </p:nvGrpSpPr>
        <p:grpSpPr>
          <a:xfrm>
            <a:off x="4079903" y="3896726"/>
            <a:ext cx="2088951" cy="1588455"/>
            <a:chOff x="1057643" y="4306009"/>
            <a:chExt cx="2088951" cy="1588455"/>
          </a:xfrm>
          <a:solidFill>
            <a:schemeClr val="accent6"/>
          </a:solidFill>
        </p:grpSpPr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5E9A1732-221F-876E-918C-8902F8BAA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643" y="4306009"/>
              <a:ext cx="2088951" cy="1588455"/>
            </a:xfrm>
            <a:custGeom>
              <a:avLst/>
              <a:gdLst>
                <a:gd name="T0" fmla="*/ 474 w 477"/>
                <a:gd name="T1" fmla="*/ 182 h 394"/>
                <a:gd name="T2" fmla="*/ 457 w 477"/>
                <a:gd name="T3" fmla="*/ 165 h 394"/>
                <a:gd name="T4" fmla="*/ 438 w 477"/>
                <a:gd name="T5" fmla="*/ 176 h 394"/>
                <a:gd name="T6" fmla="*/ 432 w 477"/>
                <a:gd name="T7" fmla="*/ 180 h 394"/>
                <a:gd name="T8" fmla="*/ 403 w 477"/>
                <a:gd name="T9" fmla="*/ 159 h 394"/>
                <a:gd name="T10" fmla="*/ 403 w 477"/>
                <a:gd name="T11" fmla="*/ 20 h 394"/>
                <a:gd name="T12" fmla="*/ 383 w 477"/>
                <a:gd name="T13" fmla="*/ 0 h 394"/>
                <a:gd name="T14" fmla="*/ 236 w 477"/>
                <a:gd name="T15" fmla="*/ 0 h 394"/>
                <a:gd name="T16" fmla="*/ 254 w 477"/>
                <a:gd name="T17" fmla="*/ 38 h 394"/>
                <a:gd name="T18" fmla="*/ 224 w 477"/>
                <a:gd name="T19" fmla="*/ 70 h 394"/>
                <a:gd name="T20" fmla="*/ 202 w 477"/>
                <a:gd name="T21" fmla="*/ 74 h 394"/>
                <a:gd name="T22" fmla="*/ 180 w 477"/>
                <a:gd name="T23" fmla="*/ 70 h 394"/>
                <a:gd name="T24" fmla="*/ 150 w 477"/>
                <a:gd name="T25" fmla="*/ 38 h 394"/>
                <a:gd name="T26" fmla="*/ 167 w 477"/>
                <a:gd name="T27" fmla="*/ 0 h 394"/>
                <a:gd name="T28" fmla="*/ 20 w 477"/>
                <a:gd name="T29" fmla="*/ 0 h 394"/>
                <a:gd name="T30" fmla="*/ 0 w 477"/>
                <a:gd name="T31" fmla="*/ 20 h 394"/>
                <a:gd name="T32" fmla="*/ 0 w 477"/>
                <a:gd name="T33" fmla="*/ 374 h 394"/>
                <a:gd name="T34" fmla="*/ 20 w 477"/>
                <a:gd name="T35" fmla="*/ 394 h 394"/>
                <a:gd name="T36" fmla="*/ 167 w 477"/>
                <a:gd name="T37" fmla="*/ 394 h 394"/>
                <a:gd name="T38" fmla="*/ 150 w 477"/>
                <a:gd name="T39" fmla="*/ 356 h 394"/>
                <a:gd name="T40" fmla="*/ 180 w 477"/>
                <a:gd name="T41" fmla="*/ 324 h 394"/>
                <a:gd name="T42" fmla="*/ 201 w 477"/>
                <a:gd name="T43" fmla="*/ 320 h 394"/>
                <a:gd name="T44" fmla="*/ 224 w 477"/>
                <a:gd name="T45" fmla="*/ 324 h 394"/>
                <a:gd name="T46" fmla="*/ 254 w 477"/>
                <a:gd name="T47" fmla="*/ 356 h 394"/>
                <a:gd name="T48" fmla="*/ 236 w 477"/>
                <a:gd name="T49" fmla="*/ 394 h 394"/>
                <a:gd name="T50" fmla="*/ 383 w 477"/>
                <a:gd name="T51" fmla="*/ 394 h 394"/>
                <a:gd name="T52" fmla="*/ 403 w 477"/>
                <a:gd name="T53" fmla="*/ 374 h 394"/>
                <a:gd name="T54" fmla="*/ 403 w 477"/>
                <a:gd name="T55" fmla="*/ 230 h 394"/>
                <a:gd name="T56" fmla="*/ 438 w 477"/>
                <a:gd name="T57" fmla="*/ 218 h 394"/>
                <a:gd name="T58" fmla="*/ 438 w 477"/>
                <a:gd name="T59" fmla="*/ 218 h 394"/>
                <a:gd name="T60" fmla="*/ 457 w 477"/>
                <a:gd name="T61" fmla="*/ 229 h 394"/>
                <a:gd name="T62" fmla="*/ 474 w 477"/>
                <a:gd name="T63" fmla="*/ 212 h 394"/>
                <a:gd name="T64" fmla="*/ 477 w 477"/>
                <a:gd name="T65" fmla="*/ 197 h 394"/>
                <a:gd name="T66" fmla="*/ 474 w 477"/>
                <a:gd name="T67" fmla="*/ 18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7" h="394">
                  <a:moveTo>
                    <a:pt x="474" y="182"/>
                  </a:moveTo>
                  <a:cubicBezTo>
                    <a:pt x="471" y="174"/>
                    <a:pt x="466" y="166"/>
                    <a:pt x="457" y="165"/>
                  </a:cubicBezTo>
                  <a:cubicBezTo>
                    <a:pt x="450" y="163"/>
                    <a:pt x="443" y="170"/>
                    <a:pt x="438" y="176"/>
                  </a:cubicBezTo>
                  <a:cubicBezTo>
                    <a:pt x="437" y="177"/>
                    <a:pt x="436" y="179"/>
                    <a:pt x="432" y="180"/>
                  </a:cubicBezTo>
                  <a:cubicBezTo>
                    <a:pt x="416" y="186"/>
                    <a:pt x="403" y="176"/>
                    <a:pt x="403" y="159"/>
                  </a:cubicBezTo>
                  <a:cubicBezTo>
                    <a:pt x="403" y="20"/>
                    <a:pt x="403" y="20"/>
                    <a:pt x="403" y="20"/>
                  </a:cubicBezTo>
                  <a:cubicBezTo>
                    <a:pt x="403" y="9"/>
                    <a:pt x="394" y="0"/>
                    <a:pt x="383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249" y="10"/>
                    <a:pt x="256" y="24"/>
                    <a:pt x="254" y="38"/>
                  </a:cubicBezTo>
                  <a:cubicBezTo>
                    <a:pt x="251" y="52"/>
                    <a:pt x="240" y="64"/>
                    <a:pt x="224" y="70"/>
                  </a:cubicBezTo>
                  <a:cubicBezTo>
                    <a:pt x="217" y="72"/>
                    <a:pt x="209" y="74"/>
                    <a:pt x="202" y="74"/>
                  </a:cubicBezTo>
                  <a:cubicBezTo>
                    <a:pt x="194" y="74"/>
                    <a:pt x="186" y="72"/>
                    <a:pt x="180" y="70"/>
                  </a:cubicBezTo>
                  <a:cubicBezTo>
                    <a:pt x="163" y="64"/>
                    <a:pt x="152" y="52"/>
                    <a:pt x="150" y="38"/>
                  </a:cubicBezTo>
                  <a:cubicBezTo>
                    <a:pt x="147" y="24"/>
                    <a:pt x="154" y="11"/>
                    <a:pt x="16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0" y="385"/>
                    <a:pt x="9" y="394"/>
                    <a:pt x="20" y="394"/>
                  </a:cubicBezTo>
                  <a:cubicBezTo>
                    <a:pt x="167" y="394"/>
                    <a:pt x="167" y="394"/>
                    <a:pt x="167" y="394"/>
                  </a:cubicBezTo>
                  <a:cubicBezTo>
                    <a:pt x="154" y="383"/>
                    <a:pt x="147" y="370"/>
                    <a:pt x="150" y="356"/>
                  </a:cubicBezTo>
                  <a:cubicBezTo>
                    <a:pt x="152" y="342"/>
                    <a:pt x="163" y="330"/>
                    <a:pt x="180" y="324"/>
                  </a:cubicBezTo>
                  <a:cubicBezTo>
                    <a:pt x="187" y="322"/>
                    <a:pt x="194" y="320"/>
                    <a:pt x="201" y="320"/>
                  </a:cubicBezTo>
                  <a:cubicBezTo>
                    <a:pt x="209" y="320"/>
                    <a:pt x="217" y="322"/>
                    <a:pt x="224" y="324"/>
                  </a:cubicBezTo>
                  <a:cubicBezTo>
                    <a:pt x="240" y="330"/>
                    <a:pt x="251" y="342"/>
                    <a:pt x="254" y="356"/>
                  </a:cubicBezTo>
                  <a:cubicBezTo>
                    <a:pt x="256" y="370"/>
                    <a:pt x="250" y="383"/>
                    <a:pt x="236" y="394"/>
                  </a:cubicBezTo>
                  <a:cubicBezTo>
                    <a:pt x="383" y="394"/>
                    <a:pt x="383" y="394"/>
                    <a:pt x="383" y="394"/>
                  </a:cubicBezTo>
                  <a:cubicBezTo>
                    <a:pt x="394" y="394"/>
                    <a:pt x="403" y="385"/>
                    <a:pt x="403" y="374"/>
                  </a:cubicBezTo>
                  <a:cubicBezTo>
                    <a:pt x="403" y="230"/>
                    <a:pt x="403" y="230"/>
                    <a:pt x="403" y="230"/>
                  </a:cubicBezTo>
                  <a:cubicBezTo>
                    <a:pt x="403" y="211"/>
                    <a:pt x="427" y="203"/>
                    <a:pt x="438" y="218"/>
                  </a:cubicBezTo>
                  <a:cubicBezTo>
                    <a:pt x="438" y="218"/>
                    <a:pt x="438" y="218"/>
                    <a:pt x="438" y="218"/>
                  </a:cubicBezTo>
                  <a:cubicBezTo>
                    <a:pt x="443" y="224"/>
                    <a:pt x="450" y="231"/>
                    <a:pt x="457" y="229"/>
                  </a:cubicBezTo>
                  <a:cubicBezTo>
                    <a:pt x="466" y="228"/>
                    <a:pt x="471" y="220"/>
                    <a:pt x="474" y="212"/>
                  </a:cubicBezTo>
                  <a:cubicBezTo>
                    <a:pt x="476" y="208"/>
                    <a:pt x="477" y="202"/>
                    <a:pt x="477" y="197"/>
                  </a:cubicBezTo>
                  <a:cubicBezTo>
                    <a:pt x="477" y="192"/>
                    <a:pt x="476" y="186"/>
                    <a:pt x="474" y="182"/>
                  </a:cubicBezTo>
                  <a:close/>
                </a:path>
              </a:pathLst>
            </a:custGeom>
            <a:grpFill/>
            <a:ln w="44450">
              <a:solidFill>
                <a:schemeClr val="accent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93000"/>
                </a:lnSpc>
              </a:pPr>
              <a:endParaRPr lang="ru-RU" sz="1600">
                <a:latin typeface="+mj-lt"/>
              </a:endParaRPr>
            </a:p>
          </p:txBody>
        </p:sp>
        <p:sp>
          <p:nvSpPr>
            <p:cNvPr id="41" name="Rechteck 57">
              <a:extLst>
                <a:ext uri="{FF2B5EF4-FFF2-40B4-BE49-F238E27FC236}">
                  <a16:creationId xmlns:a16="http://schemas.microsoft.com/office/drawing/2014/main" id="{C2206EE6-F2B1-A0AB-4373-9DA576ECA2A6}"/>
                </a:ext>
              </a:extLst>
            </p:cNvPr>
            <p:cNvSpPr>
              <a:spLocks/>
            </p:cNvSpPr>
            <p:nvPr/>
          </p:nvSpPr>
          <p:spPr>
            <a:xfrm>
              <a:off x="1184308" y="4898156"/>
              <a:ext cx="1507971" cy="237413"/>
            </a:xfrm>
            <a:prstGeom prst="rect">
              <a:avLst/>
            </a:prstGeom>
            <a:grpFill/>
            <a:ln>
              <a:solidFill>
                <a:schemeClr val="accent6"/>
              </a:solidFill>
            </a:ln>
            <a:effectLst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4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  <a:sym typeface="Century Gothic" panose="020B0502020202020204" pitchFamily="34" charset="0"/>
                </a:rPr>
                <a:t>Project Portfolio Management</a:t>
              </a:r>
            </a:p>
          </p:txBody>
        </p:sp>
      </p:grpSp>
      <p:grpSp>
        <p:nvGrpSpPr>
          <p:cNvPr id="42" name="Group 13">
            <a:extLst>
              <a:ext uri="{FF2B5EF4-FFF2-40B4-BE49-F238E27FC236}">
                <a16:creationId xmlns:a16="http://schemas.microsoft.com/office/drawing/2014/main" id="{EC15EBF8-700F-DC49-400E-52C40C1AC60B}"/>
              </a:ext>
            </a:extLst>
          </p:cNvPr>
          <p:cNvGrpSpPr/>
          <p:nvPr/>
        </p:nvGrpSpPr>
        <p:grpSpPr>
          <a:xfrm>
            <a:off x="5931266" y="3896726"/>
            <a:ext cx="1727086" cy="1588455"/>
            <a:chOff x="2909006" y="4306009"/>
            <a:chExt cx="1727086" cy="1588455"/>
          </a:xfrm>
          <a:solidFill>
            <a:schemeClr val="accent6"/>
          </a:solidFill>
        </p:grpSpPr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62502631-86B3-37AC-CF34-0C32F1DFD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006" y="4306009"/>
              <a:ext cx="1727086" cy="1588455"/>
            </a:xfrm>
            <a:custGeom>
              <a:avLst/>
              <a:gdLst>
                <a:gd name="T0" fmla="*/ 249 w 394"/>
                <a:gd name="T1" fmla="*/ 38 h 394"/>
                <a:gd name="T2" fmla="*/ 219 w 394"/>
                <a:gd name="T3" fmla="*/ 70 h 394"/>
                <a:gd name="T4" fmla="*/ 197 w 394"/>
                <a:gd name="T5" fmla="*/ 74 h 394"/>
                <a:gd name="T6" fmla="*/ 197 w 394"/>
                <a:gd name="T7" fmla="*/ 74 h 394"/>
                <a:gd name="T8" fmla="*/ 197 w 394"/>
                <a:gd name="T9" fmla="*/ 74 h 394"/>
                <a:gd name="T10" fmla="*/ 175 w 394"/>
                <a:gd name="T11" fmla="*/ 70 h 394"/>
                <a:gd name="T12" fmla="*/ 145 w 394"/>
                <a:gd name="T13" fmla="*/ 38 h 394"/>
                <a:gd name="T14" fmla="*/ 162 w 394"/>
                <a:gd name="T15" fmla="*/ 0 h 394"/>
                <a:gd name="T16" fmla="*/ 71 w 394"/>
                <a:gd name="T17" fmla="*/ 0 h 394"/>
                <a:gd name="T18" fmla="*/ 20 w 394"/>
                <a:gd name="T19" fmla="*/ 0 h 394"/>
                <a:gd name="T20" fmla="*/ 0 w 394"/>
                <a:gd name="T21" fmla="*/ 20 h 394"/>
                <a:gd name="T22" fmla="*/ 0 w 394"/>
                <a:gd name="T23" fmla="*/ 162 h 394"/>
                <a:gd name="T24" fmla="*/ 32 w 394"/>
                <a:gd name="T25" fmla="*/ 145 h 394"/>
                <a:gd name="T26" fmla="*/ 38 w 394"/>
                <a:gd name="T27" fmla="*/ 145 h 394"/>
                <a:gd name="T28" fmla="*/ 70 w 394"/>
                <a:gd name="T29" fmla="*/ 175 h 394"/>
                <a:gd name="T30" fmla="*/ 74 w 394"/>
                <a:gd name="T31" fmla="*/ 197 h 394"/>
                <a:gd name="T32" fmla="*/ 70 w 394"/>
                <a:gd name="T33" fmla="*/ 219 h 394"/>
                <a:gd name="T34" fmla="*/ 38 w 394"/>
                <a:gd name="T35" fmla="*/ 249 h 394"/>
                <a:gd name="T36" fmla="*/ 32 w 394"/>
                <a:gd name="T37" fmla="*/ 249 h 394"/>
                <a:gd name="T38" fmla="*/ 0 w 394"/>
                <a:gd name="T39" fmla="*/ 232 h 394"/>
                <a:gd name="T40" fmla="*/ 0 w 394"/>
                <a:gd name="T41" fmla="*/ 374 h 394"/>
                <a:gd name="T42" fmla="*/ 20 w 394"/>
                <a:gd name="T43" fmla="*/ 394 h 394"/>
                <a:gd name="T44" fmla="*/ 162 w 394"/>
                <a:gd name="T45" fmla="*/ 394 h 394"/>
                <a:gd name="T46" fmla="*/ 145 w 394"/>
                <a:gd name="T47" fmla="*/ 356 h 394"/>
                <a:gd name="T48" fmla="*/ 175 w 394"/>
                <a:gd name="T49" fmla="*/ 324 h 394"/>
                <a:gd name="T50" fmla="*/ 197 w 394"/>
                <a:gd name="T51" fmla="*/ 320 h 394"/>
                <a:gd name="T52" fmla="*/ 219 w 394"/>
                <a:gd name="T53" fmla="*/ 324 h 394"/>
                <a:gd name="T54" fmla="*/ 249 w 394"/>
                <a:gd name="T55" fmla="*/ 356 h 394"/>
                <a:gd name="T56" fmla="*/ 232 w 394"/>
                <a:gd name="T57" fmla="*/ 394 h 394"/>
                <a:gd name="T58" fmla="*/ 374 w 394"/>
                <a:gd name="T59" fmla="*/ 394 h 394"/>
                <a:gd name="T60" fmla="*/ 394 w 394"/>
                <a:gd name="T61" fmla="*/ 374 h 394"/>
                <a:gd name="T62" fmla="*/ 394 w 394"/>
                <a:gd name="T63" fmla="*/ 232 h 394"/>
                <a:gd name="T64" fmla="*/ 362 w 394"/>
                <a:gd name="T65" fmla="*/ 249 h 394"/>
                <a:gd name="T66" fmla="*/ 356 w 394"/>
                <a:gd name="T67" fmla="*/ 249 h 394"/>
                <a:gd name="T68" fmla="*/ 324 w 394"/>
                <a:gd name="T69" fmla="*/ 219 h 394"/>
                <a:gd name="T70" fmla="*/ 320 w 394"/>
                <a:gd name="T71" fmla="*/ 197 h 394"/>
                <a:gd name="T72" fmla="*/ 324 w 394"/>
                <a:gd name="T73" fmla="*/ 175 h 394"/>
                <a:gd name="T74" fmla="*/ 356 w 394"/>
                <a:gd name="T75" fmla="*/ 145 h 394"/>
                <a:gd name="T76" fmla="*/ 362 w 394"/>
                <a:gd name="T77" fmla="*/ 145 h 394"/>
                <a:gd name="T78" fmla="*/ 394 w 394"/>
                <a:gd name="T79" fmla="*/ 162 h 394"/>
                <a:gd name="T80" fmla="*/ 394 w 394"/>
                <a:gd name="T81" fmla="*/ 20 h 394"/>
                <a:gd name="T82" fmla="*/ 374 w 394"/>
                <a:gd name="T83" fmla="*/ 0 h 394"/>
                <a:gd name="T84" fmla="*/ 232 w 394"/>
                <a:gd name="T85" fmla="*/ 0 h 394"/>
                <a:gd name="T86" fmla="*/ 249 w 394"/>
                <a:gd name="T87" fmla="*/ 38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4" h="394">
                  <a:moveTo>
                    <a:pt x="249" y="38"/>
                  </a:moveTo>
                  <a:cubicBezTo>
                    <a:pt x="247" y="52"/>
                    <a:pt x="235" y="64"/>
                    <a:pt x="219" y="70"/>
                  </a:cubicBezTo>
                  <a:cubicBezTo>
                    <a:pt x="212" y="72"/>
                    <a:pt x="205" y="74"/>
                    <a:pt x="197" y="74"/>
                  </a:cubicBezTo>
                  <a:cubicBezTo>
                    <a:pt x="197" y="74"/>
                    <a:pt x="197" y="74"/>
                    <a:pt x="197" y="74"/>
                  </a:cubicBezTo>
                  <a:cubicBezTo>
                    <a:pt x="197" y="74"/>
                    <a:pt x="197" y="74"/>
                    <a:pt x="197" y="74"/>
                  </a:cubicBezTo>
                  <a:cubicBezTo>
                    <a:pt x="189" y="74"/>
                    <a:pt x="182" y="72"/>
                    <a:pt x="175" y="70"/>
                  </a:cubicBezTo>
                  <a:cubicBezTo>
                    <a:pt x="159" y="64"/>
                    <a:pt x="147" y="52"/>
                    <a:pt x="145" y="38"/>
                  </a:cubicBezTo>
                  <a:cubicBezTo>
                    <a:pt x="143" y="24"/>
                    <a:pt x="149" y="11"/>
                    <a:pt x="162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9" y="151"/>
                    <a:pt x="20" y="145"/>
                    <a:pt x="32" y="145"/>
                  </a:cubicBezTo>
                  <a:cubicBezTo>
                    <a:pt x="34" y="145"/>
                    <a:pt x="36" y="145"/>
                    <a:pt x="38" y="145"/>
                  </a:cubicBezTo>
                  <a:cubicBezTo>
                    <a:pt x="52" y="147"/>
                    <a:pt x="64" y="159"/>
                    <a:pt x="70" y="175"/>
                  </a:cubicBezTo>
                  <a:cubicBezTo>
                    <a:pt x="72" y="182"/>
                    <a:pt x="74" y="189"/>
                    <a:pt x="74" y="197"/>
                  </a:cubicBezTo>
                  <a:cubicBezTo>
                    <a:pt x="74" y="205"/>
                    <a:pt x="72" y="212"/>
                    <a:pt x="70" y="219"/>
                  </a:cubicBezTo>
                  <a:cubicBezTo>
                    <a:pt x="64" y="235"/>
                    <a:pt x="52" y="247"/>
                    <a:pt x="38" y="249"/>
                  </a:cubicBezTo>
                  <a:cubicBezTo>
                    <a:pt x="36" y="249"/>
                    <a:pt x="34" y="249"/>
                    <a:pt x="32" y="249"/>
                  </a:cubicBezTo>
                  <a:cubicBezTo>
                    <a:pt x="20" y="249"/>
                    <a:pt x="9" y="243"/>
                    <a:pt x="0" y="232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0" y="385"/>
                    <a:pt x="9" y="394"/>
                    <a:pt x="20" y="394"/>
                  </a:cubicBezTo>
                  <a:cubicBezTo>
                    <a:pt x="162" y="394"/>
                    <a:pt x="162" y="394"/>
                    <a:pt x="162" y="394"/>
                  </a:cubicBezTo>
                  <a:cubicBezTo>
                    <a:pt x="149" y="383"/>
                    <a:pt x="143" y="370"/>
                    <a:pt x="145" y="356"/>
                  </a:cubicBezTo>
                  <a:cubicBezTo>
                    <a:pt x="147" y="342"/>
                    <a:pt x="159" y="330"/>
                    <a:pt x="175" y="324"/>
                  </a:cubicBezTo>
                  <a:cubicBezTo>
                    <a:pt x="182" y="322"/>
                    <a:pt x="189" y="320"/>
                    <a:pt x="197" y="320"/>
                  </a:cubicBezTo>
                  <a:cubicBezTo>
                    <a:pt x="205" y="320"/>
                    <a:pt x="212" y="322"/>
                    <a:pt x="219" y="324"/>
                  </a:cubicBezTo>
                  <a:cubicBezTo>
                    <a:pt x="235" y="330"/>
                    <a:pt x="247" y="342"/>
                    <a:pt x="249" y="356"/>
                  </a:cubicBezTo>
                  <a:cubicBezTo>
                    <a:pt x="251" y="370"/>
                    <a:pt x="245" y="383"/>
                    <a:pt x="232" y="394"/>
                  </a:cubicBezTo>
                  <a:cubicBezTo>
                    <a:pt x="374" y="394"/>
                    <a:pt x="374" y="394"/>
                    <a:pt x="374" y="394"/>
                  </a:cubicBezTo>
                  <a:cubicBezTo>
                    <a:pt x="385" y="394"/>
                    <a:pt x="394" y="385"/>
                    <a:pt x="394" y="374"/>
                  </a:cubicBezTo>
                  <a:cubicBezTo>
                    <a:pt x="394" y="232"/>
                    <a:pt x="394" y="232"/>
                    <a:pt x="394" y="232"/>
                  </a:cubicBezTo>
                  <a:cubicBezTo>
                    <a:pt x="385" y="243"/>
                    <a:pt x="374" y="249"/>
                    <a:pt x="362" y="249"/>
                  </a:cubicBezTo>
                  <a:cubicBezTo>
                    <a:pt x="360" y="249"/>
                    <a:pt x="358" y="249"/>
                    <a:pt x="356" y="249"/>
                  </a:cubicBezTo>
                  <a:cubicBezTo>
                    <a:pt x="342" y="247"/>
                    <a:pt x="330" y="235"/>
                    <a:pt x="324" y="219"/>
                  </a:cubicBezTo>
                  <a:cubicBezTo>
                    <a:pt x="322" y="212"/>
                    <a:pt x="320" y="205"/>
                    <a:pt x="320" y="197"/>
                  </a:cubicBezTo>
                  <a:cubicBezTo>
                    <a:pt x="320" y="189"/>
                    <a:pt x="322" y="182"/>
                    <a:pt x="324" y="175"/>
                  </a:cubicBezTo>
                  <a:cubicBezTo>
                    <a:pt x="330" y="159"/>
                    <a:pt x="342" y="147"/>
                    <a:pt x="356" y="145"/>
                  </a:cubicBezTo>
                  <a:cubicBezTo>
                    <a:pt x="358" y="145"/>
                    <a:pt x="360" y="145"/>
                    <a:pt x="362" y="145"/>
                  </a:cubicBezTo>
                  <a:cubicBezTo>
                    <a:pt x="374" y="145"/>
                    <a:pt x="385" y="151"/>
                    <a:pt x="394" y="162"/>
                  </a:cubicBezTo>
                  <a:cubicBezTo>
                    <a:pt x="394" y="20"/>
                    <a:pt x="394" y="20"/>
                    <a:pt x="394" y="20"/>
                  </a:cubicBezTo>
                  <a:cubicBezTo>
                    <a:pt x="394" y="9"/>
                    <a:pt x="385" y="0"/>
                    <a:pt x="374" y="0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245" y="11"/>
                    <a:pt x="251" y="24"/>
                    <a:pt x="249" y="38"/>
                  </a:cubicBezTo>
                  <a:close/>
                </a:path>
              </a:pathLst>
            </a:custGeom>
            <a:grpFill/>
            <a:ln w="44450">
              <a:solidFill>
                <a:schemeClr val="accent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93000"/>
                </a:lnSpc>
              </a:pPr>
              <a:endParaRPr lang="ru-RU" sz="1600">
                <a:latin typeface="+mj-lt"/>
              </a:endParaRPr>
            </a:p>
          </p:txBody>
        </p:sp>
        <p:sp>
          <p:nvSpPr>
            <p:cNvPr id="44" name="Rechteck 57">
              <a:extLst>
                <a:ext uri="{FF2B5EF4-FFF2-40B4-BE49-F238E27FC236}">
                  <a16:creationId xmlns:a16="http://schemas.microsoft.com/office/drawing/2014/main" id="{2A9369C3-B2DB-92F8-9F9A-C427F1B0EB7E}"/>
                </a:ext>
              </a:extLst>
            </p:cNvPr>
            <p:cNvSpPr>
              <a:spLocks/>
            </p:cNvSpPr>
            <p:nvPr/>
          </p:nvSpPr>
          <p:spPr>
            <a:xfrm>
              <a:off x="2963689" y="4932452"/>
              <a:ext cx="1644566" cy="23741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4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  <a:sym typeface="Century Gothic" panose="020B0502020202020204" pitchFamily="34" charset="0"/>
                </a:rPr>
                <a:t>Schnittstelle</a:t>
              </a:r>
            </a:p>
            <a:p>
              <a:pPr marL="0" indent="0" algn="ctr">
                <a:lnSpc>
                  <a:spcPct val="95000"/>
                </a:lnSpc>
                <a:buNone/>
              </a:pPr>
              <a:r>
                <a:rPr lang="de-DE" sz="140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  <a:sym typeface="Century Gothic" panose="020B0502020202020204" pitchFamily="34" charset="0"/>
                </a:rPr>
                <a:t>Product</a:t>
              </a:r>
              <a:r>
                <a:rPr lang="de-DE" sz="14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  <a:sym typeface="Century Gothic" panose="020B0502020202020204" pitchFamily="34" charset="0"/>
                </a:rPr>
                <a:t> Development</a:t>
              </a:r>
            </a:p>
          </p:txBody>
        </p:sp>
      </p:grpSp>
      <p:grpSp>
        <p:nvGrpSpPr>
          <p:cNvPr id="45" name="Group 5">
            <a:extLst>
              <a:ext uri="{FF2B5EF4-FFF2-40B4-BE49-F238E27FC236}">
                <a16:creationId xmlns:a16="http://schemas.microsoft.com/office/drawing/2014/main" id="{519AE13F-B6A5-7F41-620F-70D08CE860B3}"/>
              </a:ext>
            </a:extLst>
          </p:cNvPr>
          <p:cNvGrpSpPr/>
          <p:nvPr/>
        </p:nvGrpSpPr>
        <p:grpSpPr>
          <a:xfrm>
            <a:off x="4014439" y="2190608"/>
            <a:ext cx="2154415" cy="1922955"/>
            <a:chOff x="992179" y="2599891"/>
            <a:chExt cx="2154415" cy="1922955"/>
          </a:xfrm>
          <a:solidFill>
            <a:schemeClr val="accent6"/>
          </a:solidFill>
        </p:grpSpPr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40449616-1E84-6352-C625-B31F0AC97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643" y="2599891"/>
              <a:ext cx="2088951" cy="1922955"/>
            </a:xfrm>
            <a:custGeom>
              <a:avLst/>
              <a:gdLst>
                <a:gd name="T0" fmla="*/ 477 w 477"/>
                <a:gd name="T1" fmla="*/ 202 h 477"/>
                <a:gd name="T2" fmla="*/ 474 w 477"/>
                <a:gd name="T3" fmla="*/ 217 h 477"/>
                <a:gd name="T4" fmla="*/ 457 w 477"/>
                <a:gd name="T5" fmla="*/ 234 h 477"/>
                <a:gd name="T6" fmla="*/ 438 w 477"/>
                <a:gd name="T7" fmla="*/ 223 h 477"/>
                <a:gd name="T8" fmla="*/ 438 w 477"/>
                <a:gd name="T9" fmla="*/ 223 h 477"/>
                <a:gd name="T10" fmla="*/ 403 w 477"/>
                <a:gd name="T11" fmla="*/ 234 h 477"/>
                <a:gd name="T12" fmla="*/ 403 w 477"/>
                <a:gd name="T13" fmla="*/ 383 h 477"/>
                <a:gd name="T14" fmla="*/ 383 w 477"/>
                <a:gd name="T15" fmla="*/ 403 h 477"/>
                <a:gd name="T16" fmla="*/ 234 w 477"/>
                <a:gd name="T17" fmla="*/ 403 h 477"/>
                <a:gd name="T18" fmla="*/ 222 w 477"/>
                <a:gd name="T19" fmla="*/ 438 h 477"/>
                <a:gd name="T20" fmla="*/ 223 w 477"/>
                <a:gd name="T21" fmla="*/ 438 h 477"/>
                <a:gd name="T22" fmla="*/ 234 w 477"/>
                <a:gd name="T23" fmla="*/ 458 h 477"/>
                <a:gd name="T24" fmla="*/ 217 w 477"/>
                <a:gd name="T25" fmla="*/ 474 h 477"/>
                <a:gd name="T26" fmla="*/ 202 w 477"/>
                <a:gd name="T27" fmla="*/ 477 h 477"/>
                <a:gd name="T28" fmla="*/ 186 w 477"/>
                <a:gd name="T29" fmla="*/ 474 h 477"/>
                <a:gd name="T30" fmla="*/ 169 w 477"/>
                <a:gd name="T31" fmla="*/ 458 h 477"/>
                <a:gd name="T32" fmla="*/ 180 w 477"/>
                <a:gd name="T33" fmla="*/ 438 h 477"/>
                <a:gd name="T34" fmla="*/ 181 w 477"/>
                <a:gd name="T35" fmla="*/ 438 h 477"/>
                <a:gd name="T36" fmla="*/ 169 w 477"/>
                <a:gd name="T37" fmla="*/ 403 h 477"/>
                <a:gd name="T38" fmla="*/ 20 w 477"/>
                <a:gd name="T39" fmla="*/ 403 h 477"/>
                <a:gd name="T40" fmla="*/ 0 w 477"/>
                <a:gd name="T41" fmla="*/ 383 h 477"/>
                <a:gd name="T42" fmla="*/ 0 w 477"/>
                <a:gd name="T43" fmla="*/ 20 h 477"/>
                <a:gd name="T44" fmla="*/ 20 w 477"/>
                <a:gd name="T45" fmla="*/ 0 h 477"/>
                <a:gd name="T46" fmla="*/ 383 w 477"/>
                <a:gd name="T47" fmla="*/ 0 h 477"/>
                <a:gd name="T48" fmla="*/ 403 w 477"/>
                <a:gd name="T49" fmla="*/ 20 h 477"/>
                <a:gd name="T50" fmla="*/ 403 w 477"/>
                <a:gd name="T51" fmla="*/ 170 h 477"/>
                <a:gd name="T52" fmla="*/ 438 w 477"/>
                <a:gd name="T53" fmla="*/ 180 h 477"/>
                <a:gd name="T54" fmla="*/ 438 w 477"/>
                <a:gd name="T55" fmla="*/ 180 h 477"/>
                <a:gd name="T56" fmla="*/ 457 w 477"/>
                <a:gd name="T57" fmla="*/ 169 h 477"/>
                <a:gd name="T58" fmla="*/ 474 w 477"/>
                <a:gd name="T59" fmla="*/ 186 h 477"/>
                <a:gd name="T60" fmla="*/ 477 w 477"/>
                <a:gd name="T61" fmla="*/ 202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77" h="477">
                  <a:moveTo>
                    <a:pt x="477" y="202"/>
                  </a:moveTo>
                  <a:cubicBezTo>
                    <a:pt x="477" y="207"/>
                    <a:pt x="476" y="212"/>
                    <a:pt x="474" y="217"/>
                  </a:cubicBezTo>
                  <a:cubicBezTo>
                    <a:pt x="471" y="224"/>
                    <a:pt x="466" y="233"/>
                    <a:pt x="457" y="234"/>
                  </a:cubicBezTo>
                  <a:cubicBezTo>
                    <a:pt x="450" y="235"/>
                    <a:pt x="443" y="229"/>
                    <a:pt x="438" y="223"/>
                  </a:cubicBezTo>
                  <a:cubicBezTo>
                    <a:pt x="438" y="223"/>
                    <a:pt x="438" y="223"/>
                    <a:pt x="438" y="223"/>
                  </a:cubicBezTo>
                  <a:cubicBezTo>
                    <a:pt x="427" y="208"/>
                    <a:pt x="403" y="216"/>
                    <a:pt x="403" y="234"/>
                  </a:cubicBezTo>
                  <a:cubicBezTo>
                    <a:pt x="403" y="383"/>
                    <a:pt x="403" y="383"/>
                    <a:pt x="403" y="383"/>
                  </a:cubicBezTo>
                  <a:cubicBezTo>
                    <a:pt x="403" y="394"/>
                    <a:pt x="394" y="403"/>
                    <a:pt x="383" y="403"/>
                  </a:cubicBezTo>
                  <a:cubicBezTo>
                    <a:pt x="234" y="403"/>
                    <a:pt x="234" y="403"/>
                    <a:pt x="234" y="403"/>
                  </a:cubicBezTo>
                  <a:cubicBezTo>
                    <a:pt x="216" y="403"/>
                    <a:pt x="208" y="427"/>
                    <a:pt x="222" y="438"/>
                  </a:cubicBezTo>
                  <a:cubicBezTo>
                    <a:pt x="223" y="438"/>
                    <a:pt x="223" y="438"/>
                    <a:pt x="223" y="438"/>
                  </a:cubicBezTo>
                  <a:cubicBezTo>
                    <a:pt x="229" y="443"/>
                    <a:pt x="235" y="450"/>
                    <a:pt x="234" y="458"/>
                  </a:cubicBezTo>
                  <a:cubicBezTo>
                    <a:pt x="232" y="466"/>
                    <a:pt x="224" y="471"/>
                    <a:pt x="217" y="474"/>
                  </a:cubicBezTo>
                  <a:cubicBezTo>
                    <a:pt x="212" y="476"/>
                    <a:pt x="207" y="477"/>
                    <a:pt x="202" y="477"/>
                  </a:cubicBezTo>
                  <a:cubicBezTo>
                    <a:pt x="196" y="477"/>
                    <a:pt x="191" y="476"/>
                    <a:pt x="186" y="474"/>
                  </a:cubicBezTo>
                  <a:cubicBezTo>
                    <a:pt x="179" y="471"/>
                    <a:pt x="171" y="466"/>
                    <a:pt x="169" y="458"/>
                  </a:cubicBezTo>
                  <a:cubicBezTo>
                    <a:pt x="168" y="450"/>
                    <a:pt x="174" y="443"/>
                    <a:pt x="180" y="438"/>
                  </a:cubicBezTo>
                  <a:cubicBezTo>
                    <a:pt x="181" y="438"/>
                    <a:pt x="181" y="438"/>
                    <a:pt x="181" y="438"/>
                  </a:cubicBezTo>
                  <a:cubicBezTo>
                    <a:pt x="196" y="427"/>
                    <a:pt x="187" y="403"/>
                    <a:pt x="169" y="403"/>
                  </a:cubicBezTo>
                  <a:cubicBezTo>
                    <a:pt x="20" y="403"/>
                    <a:pt x="20" y="403"/>
                    <a:pt x="20" y="403"/>
                  </a:cubicBezTo>
                  <a:cubicBezTo>
                    <a:pt x="9" y="403"/>
                    <a:pt x="0" y="394"/>
                    <a:pt x="0" y="38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394" y="0"/>
                    <a:pt x="403" y="9"/>
                    <a:pt x="403" y="20"/>
                  </a:cubicBezTo>
                  <a:cubicBezTo>
                    <a:pt x="403" y="170"/>
                    <a:pt x="403" y="170"/>
                    <a:pt x="403" y="170"/>
                  </a:cubicBezTo>
                  <a:cubicBezTo>
                    <a:pt x="403" y="189"/>
                    <a:pt x="428" y="196"/>
                    <a:pt x="438" y="180"/>
                  </a:cubicBezTo>
                  <a:cubicBezTo>
                    <a:pt x="438" y="180"/>
                    <a:pt x="438" y="180"/>
                    <a:pt x="438" y="180"/>
                  </a:cubicBezTo>
                  <a:cubicBezTo>
                    <a:pt x="443" y="174"/>
                    <a:pt x="450" y="168"/>
                    <a:pt x="457" y="169"/>
                  </a:cubicBezTo>
                  <a:cubicBezTo>
                    <a:pt x="466" y="171"/>
                    <a:pt x="471" y="179"/>
                    <a:pt x="474" y="186"/>
                  </a:cubicBezTo>
                  <a:cubicBezTo>
                    <a:pt x="476" y="191"/>
                    <a:pt x="477" y="196"/>
                    <a:pt x="477" y="202"/>
                  </a:cubicBezTo>
                  <a:close/>
                </a:path>
              </a:pathLst>
            </a:custGeom>
            <a:grpFill/>
            <a:ln w="44450">
              <a:solidFill>
                <a:schemeClr val="accent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93000"/>
                </a:lnSpc>
              </a:pPr>
              <a:endParaRPr lang="ru-RU" sz="1600">
                <a:latin typeface="+mj-lt"/>
              </a:endParaRPr>
            </a:p>
          </p:txBody>
        </p:sp>
        <p:sp>
          <p:nvSpPr>
            <p:cNvPr id="48" name="Rechteck 57">
              <a:extLst>
                <a:ext uri="{FF2B5EF4-FFF2-40B4-BE49-F238E27FC236}">
                  <a16:creationId xmlns:a16="http://schemas.microsoft.com/office/drawing/2014/main" id="{42FDD0A1-F58E-6182-0156-6006485E44C5}"/>
                </a:ext>
              </a:extLst>
            </p:cNvPr>
            <p:cNvSpPr>
              <a:spLocks/>
            </p:cNvSpPr>
            <p:nvPr/>
          </p:nvSpPr>
          <p:spPr>
            <a:xfrm>
              <a:off x="992179" y="3231347"/>
              <a:ext cx="1875065" cy="22267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4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  <a:sym typeface="Century Gothic" panose="020B0502020202020204" pitchFamily="34" charset="0"/>
                </a:rPr>
                <a:t>Prozessdefinition</a:t>
              </a:r>
            </a:p>
          </p:txBody>
        </p:sp>
      </p:grpSp>
      <p:grpSp>
        <p:nvGrpSpPr>
          <p:cNvPr id="50" name="Group 6">
            <a:extLst>
              <a:ext uri="{FF2B5EF4-FFF2-40B4-BE49-F238E27FC236}">
                <a16:creationId xmlns:a16="http://schemas.microsoft.com/office/drawing/2014/main" id="{4062692A-ECDC-3687-5B90-53FA70AA46E1}"/>
              </a:ext>
            </a:extLst>
          </p:cNvPr>
          <p:cNvGrpSpPr/>
          <p:nvPr/>
        </p:nvGrpSpPr>
        <p:grpSpPr>
          <a:xfrm>
            <a:off x="5931266" y="2190608"/>
            <a:ext cx="1727086" cy="1922955"/>
            <a:chOff x="2909006" y="2599891"/>
            <a:chExt cx="1727086" cy="1922955"/>
          </a:xfrm>
          <a:solidFill>
            <a:schemeClr val="accent6"/>
          </a:solidFill>
        </p:grpSpPr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D68CDF5E-3172-BC4A-3469-1237A4703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006" y="2599891"/>
              <a:ext cx="1727086" cy="1922955"/>
            </a:xfrm>
            <a:custGeom>
              <a:avLst/>
              <a:gdLst>
                <a:gd name="T0" fmla="*/ 324 w 394"/>
                <a:gd name="T1" fmla="*/ 180 h 477"/>
                <a:gd name="T2" fmla="*/ 356 w 394"/>
                <a:gd name="T3" fmla="*/ 150 h 477"/>
                <a:gd name="T4" fmla="*/ 362 w 394"/>
                <a:gd name="T5" fmla="*/ 149 h 477"/>
                <a:gd name="T6" fmla="*/ 394 w 394"/>
                <a:gd name="T7" fmla="*/ 167 h 477"/>
                <a:gd name="T8" fmla="*/ 394 w 394"/>
                <a:gd name="T9" fmla="*/ 20 h 477"/>
                <a:gd name="T10" fmla="*/ 374 w 394"/>
                <a:gd name="T11" fmla="*/ 0 h 477"/>
                <a:gd name="T12" fmla="*/ 20 w 394"/>
                <a:gd name="T13" fmla="*/ 0 h 477"/>
                <a:gd name="T14" fmla="*/ 0 w 394"/>
                <a:gd name="T15" fmla="*/ 20 h 477"/>
                <a:gd name="T16" fmla="*/ 0 w 394"/>
                <a:gd name="T17" fmla="*/ 167 h 477"/>
                <a:gd name="T18" fmla="*/ 32 w 394"/>
                <a:gd name="T19" fmla="*/ 149 h 477"/>
                <a:gd name="T20" fmla="*/ 38 w 394"/>
                <a:gd name="T21" fmla="*/ 150 h 477"/>
                <a:gd name="T22" fmla="*/ 70 w 394"/>
                <a:gd name="T23" fmla="*/ 180 h 477"/>
                <a:gd name="T24" fmla="*/ 74 w 394"/>
                <a:gd name="T25" fmla="*/ 201 h 477"/>
                <a:gd name="T26" fmla="*/ 70 w 394"/>
                <a:gd name="T27" fmla="*/ 224 h 477"/>
                <a:gd name="T28" fmla="*/ 38 w 394"/>
                <a:gd name="T29" fmla="*/ 254 h 477"/>
                <a:gd name="T30" fmla="*/ 32 w 394"/>
                <a:gd name="T31" fmla="*/ 254 h 477"/>
                <a:gd name="T32" fmla="*/ 0 w 394"/>
                <a:gd name="T33" fmla="*/ 236 h 477"/>
                <a:gd name="T34" fmla="*/ 0 w 394"/>
                <a:gd name="T35" fmla="*/ 383 h 477"/>
                <a:gd name="T36" fmla="*/ 20 w 394"/>
                <a:gd name="T37" fmla="*/ 403 h 477"/>
                <a:gd name="T38" fmla="*/ 164 w 394"/>
                <a:gd name="T39" fmla="*/ 403 h 477"/>
                <a:gd name="T40" fmla="*/ 176 w 394"/>
                <a:gd name="T41" fmla="*/ 438 h 477"/>
                <a:gd name="T42" fmla="*/ 176 w 394"/>
                <a:gd name="T43" fmla="*/ 438 h 477"/>
                <a:gd name="T44" fmla="*/ 165 w 394"/>
                <a:gd name="T45" fmla="*/ 457 h 477"/>
                <a:gd name="T46" fmla="*/ 182 w 394"/>
                <a:gd name="T47" fmla="*/ 474 h 477"/>
                <a:gd name="T48" fmla="*/ 197 w 394"/>
                <a:gd name="T49" fmla="*/ 477 h 477"/>
                <a:gd name="T50" fmla="*/ 212 w 394"/>
                <a:gd name="T51" fmla="*/ 474 h 477"/>
                <a:gd name="T52" fmla="*/ 229 w 394"/>
                <a:gd name="T53" fmla="*/ 457 h 477"/>
                <a:gd name="T54" fmla="*/ 218 w 394"/>
                <a:gd name="T55" fmla="*/ 438 h 477"/>
                <a:gd name="T56" fmla="*/ 214 w 394"/>
                <a:gd name="T57" fmla="*/ 432 h 477"/>
                <a:gd name="T58" fmla="*/ 235 w 394"/>
                <a:gd name="T59" fmla="*/ 403 h 477"/>
                <a:gd name="T60" fmla="*/ 374 w 394"/>
                <a:gd name="T61" fmla="*/ 403 h 477"/>
                <a:gd name="T62" fmla="*/ 394 w 394"/>
                <a:gd name="T63" fmla="*/ 383 h 477"/>
                <a:gd name="T64" fmla="*/ 394 w 394"/>
                <a:gd name="T65" fmla="*/ 236 h 477"/>
                <a:gd name="T66" fmla="*/ 362 w 394"/>
                <a:gd name="T67" fmla="*/ 254 h 477"/>
                <a:gd name="T68" fmla="*/ 356 w 394"/>
                <a:gd name="T69" fmla="*/ 254 h 477"/>
                <a:gd name="T70" fmla="*/ 324 w 394"/>
                <a:gd name="T71" fmla="*/ 224 h 477"/>
                <a:gd name="T72" fmla="*/ 320 w 394"/>
                <a:gd name="T73" fmla="*/ 202 h 477"/>
                <a:gd name="T74" fmla="*/ 320 w 394"/>
                <a:gd name="T75" fmla="*/ 201 h 477"/>
                <a:gd name="T76" fmla="*/ 324 w 394"/>
                <a:gd name="T77" fmla="*/ 18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4" h="477">
                  <a:moveTo>
                    <a:pt x="324" y="180"/>
                  </a:moveTo>
                  <a:cubicBezTo>
                    <a:pt x="330" y="163"/>
                    <a:pt x="342" y="152"/>
                    <a:pt x="356" y="150"/>
                  </a:cubicBezTo>
                  <a:cubicBezTo>
                    <a:pt x="358" y="149"/>
                    <a:pt x="360" y="149"/>
                    <a:pt x="362" y="149"/>
                  </a:cubicBezTo>
                  <a:cubicBezTo>
                    <a:pt x="374" y="149"/>
                    <a:pt x="385" y="156"/>
                    <a:pt x="394" y="167"/>
                  </a:cubicBezTo>
                  <a:cubicBezTo>
                    <a:pt x="394" y="20"/>
                    <a:pt x="394" y="20"/>
                    <a:pt x="394" y="20"/>
                  </a:cubicBezTo>
                  <a:cubicBezTo>
                    <a:pt x="394" y="9"/>
                    <a:pt x="385" y="0"/>
                    <a:pt x="37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9" y="155"/>
                    <a:pt x="20" y="149"/>
                    <a:pt x="32" y="149"/>
                  </a:cubicBezTo>
                  <a:cubicBezTo>
                    <a:pt x="34" y="149"/>
                    <a:pt x="36" y="149"/>
                    <a:pt x="38" y="150"/>
                  </a:cubicBezTo>
                  <a:cubicBezTo>
                    <a:pt x="52" y="152"/>
                    <a:pt x="64" y="163"/>
                    <a:pt x="70" y="180"/>
                  </a:cubicBezTo>
                  <a:cubicBezTo>
                    <a:pt x="72" y="186"/>
                    <a:pt x="74" y="194"/>
                    <a:pt x="74" y="201"/>
                  </a:cubicBezTo>
                  <a:cubicBezTo>
                    <a:pt x="74" y="209"/>
                    <a:pt x="72" y="217"/>
                    <a:pt x="70" y="224"/>
                  </a:cubicBezTo>
                  <a:cubicBezTo>
                    <a:pt x="64" y="240"/>
                    <a:pt x="52" y="251"/>
                    <a:pt x="38" y="254"/>
                  </a:cubicBezTo>
                  <a:cubicBezTo>
                    <a:pt x="36" y="254"/>
                    <a:pt x="34" y="254"/>
                    <a:pt x="32" y="254"/>
                  </a:cubicBezTo>
                  <a:cubicBezTo>
                    <a:pt x="20" y="254"/>
                    <a:pt x="9" y="248"/>
                    <a:pt x="0" y="236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0" y="394"/>
                    <a:pt x="9" y="403"/>
                    <a:pt x="20" y="403"/>
                  </a:cubicBezTo>
                  <a:cubicBezTo>
                    <a:pt x="164" y="403"/>
                    <a:pt x="164" y="403"/>
                    <a:pt x="164" y="403"/>
                  </a:cubicBezTo>
                  <a:cubicBezTo>
                    <a:pt x="183" y="403"/>
                    <a:pt x="191" y="427"/>
                    <a:pt x="176" y="438"/>
                  </a:cubicBezTo>
                  <a:cubicBezTo>
                    <a:pt x="176" y="438"/>
                    <a:pt x="176" y="438"/>
                    <a:pt x="176" y="438"/>
                  </a:cubicBezTo>
                  <a:cubicBezTo>
                    <a:pt x="170" y="443"/>
                    <a:pt x="163" y="450"/>
                    <a:pt x="165" y="457"/>
                  </a:cubicBezTo>
                  <a:cubicBezTo>
                    <a:pt x="166" y="466"/>
                    <a:pt x="174" y="471"/>
                    <a:pt x="182" y="474"/>
                  </a:cubicBezTo>
                  <a:cubicBezTo>
                    <a:pt x="186" y="476"/>
                    <a:pt x="192" y="477"/>
                    <a:pt x="197" y="477"/>
                  </a:cubicBezTo>
                  <a:cubicBezTo>
                    <a:pt x="202" y="477"/>
                    <a:pt x="208" y="476"/>
                    <a:pt x="212" y="474"/>
                  </a:cubicBezTo>
                  <a:cubicBezTo>
                    <a:pt x="220" y="471"/>
                    <a:pt x="228" y="466"/>
                    <a:pt x="229" y="457"/>
                  </a:cubicBezTo>
                  <a:cubicBezTo>
                    <a:pt x="231" y="450"/>
                    <a:pt x="224" y="443"/>
                    <a:pt x="218" y="438"/>
                  </a:cubicBezTo>
                  <a:cubicBezTo>
                    <a:pt x="217" y="437"/>
                    <a:pt x="215" y="436"/>
                    <a:pt x="214" y="432"/>
                  </a:cubicBezTo>
                  <a:cubicBezTo>
                    <a:pt x="208" y="416"/>
                    <a:pt x="218" y="403"/>
                    <a:pt x="235" y="403"/>
                  </a:cubicBezTo>
                  <a:cubicBezTo>
                    <a:pt x="374" y="403"/>
                    <a:pt x="374" y="403"/>
                    <a:pt x="374" y="403"/>
                  </a:cubicBezTo>
                  <a:cubicBezTo>
                    <a:pt x="385" y="403"/>
                    <a:pt x="394" y="394"/>
                    <a:pt x="394" y="383"/>
                  </a:cubicBezTo>
                  <a:cubicBezTo>
                    <a:pt x="394" y="236"/>
                    <a:pt x="394" y="236"/>
                    <a:pt x="394" y="236"/>
                  </a:cubicBezTo>
                  <a:cubicBezTo>
                    <a:pt x="385" y="248"/>
                    <a:pt x="374" y="254"/>
                    <a:pt x="362" y="254"/>
                  </a:cubicBezTo>
                  <a:cubicBezTo>
                    <a:pt x="360" y="254"/>
                    <a:pt x="358" y="254"/>
                    <a:pt x="356" y="254"/>
                  </a:cubicBezTo>
                  <a:cubicBezTo>
                    <a:pt x="342" y="251"/>
                    <a:pt x="330" y="240"/>
                    <a:pt x="324" y="224"/>
                  </a:cubicBezTo>
                  <a:cubicBezTo>
                    <a:pt x="322" y="217"/>
                    <a:pt x="320" y="210"/>
                    <a:pt x="320" y="202"/>
                  </a:cubicBezTo>
                  <a:cubicBezTo>
                    <a:pt x="320" y="201"/>
                    <a:pt x="320" y="201"/>
                    <a:pt x="320" y="201"/>
                  </a:cubicBezTo>
                  <a:cubicBezTo>
                    <a:pt x="320" y="194"/>
                    <a:pt x="322" y="186"/>
                    <a:pt x="324" y="180"/>
                  </a:cubicBezTo>
                  <a:close/>
                </a:path>
              </a:pathLst>
            </a:custGeom>
            <a:grpFill/>
            <a:ln w="44450">
              <a:solidFill>
                <a:schemeClr val="accent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93000"/>
                </a:lnSpc>
              </a:pPr>
              <a:endParaRPr lang="ru-RU" sz="1600">
                <a:latin typeface="+mj-lt"/>
              </a:endParaRPr>
            </a:p>
          </p:txBody>
        </p:sp>
        <p:sp>
          <p:nvSpPr>
            <p:cNvPr id="53" name="Rechteck 57">
              <a:extLst>
                <a:ext uri="{FF2B5EF4-FFF2-40B4-BE49-F238E27FC236}">
                  <a16:creationId xmlns:a16="http://schemas.microsoft.com/office/drawing/2014/main" id="{8FAF3758-3938-425D-870E-219A527CEA69}"/>
                </a:ext>
              </a:extLst>
            </p:cNvPr>
            <p:cNvSpPr>
              <a:spLocks/>
            </p:cNvSpPr>
            <p:nvPr/>
          </p:nvSpPr>
          <p:spPr>
            <a:xfrm>
              <a:off x="3059374" y="3276916"/>
              <a:ext cx="1468927" cy="23741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4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  <a:sym typeface="Century Gothic" panose="020B0502020202020204" pitchFamily="34" charset="0"/>
                </a:rPr>
                <a:t>Jira als </a:t>
              </a:r>
            </a:p>
            <a:p>
              <a:pPr marL="0" indent="0" algn="ctr">
                <a:lnSpc>
                  <a:spcPct val="95000"/>
                </a:lnSpc>
                <a:buNone/>
              </a:pPr>
              <a:r>
                <a:rPr lang="de-DE" sz="14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  <a:sym typeface="Century Gothic" panose="020B0502020202020204" pitchFamily="34" charset="0"/>
                </a:rPr>
                <a:t>zentrales </a:t>
              </a:r>
            </a:p>
            <a:p>
              <a:pPr marL="0" indent="0" algn="ctr">
                <a:lnSpc>
                  <a:spcPct val="95000"/>
                </a:lnSpc>
                <a:buNone/>
              </a:pPr>
              <a:r>
                <a:rPr lang="de-DE" sz="14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  <a:sym typeface="Century Gothic" panose="020B0502020202020204" pitchFamily="34" charset="0"/>
                </a:rPr>
                <a:t>Tool</a:t>
              </a:r>
            </a:p>
          </p:txBody>
        </p:sp>
      </p:grpSp>
      <p:sp>
        <p:nvSpPr>
          <p:cNvPr id="55" name="Ellipse 54">
            <a:extLst>
              <a:ext uri="{FF2B5EF4-FFF2-40B4-BE49-F238E27FC236}">
                <a16:creationId xmlns:a16="http://schemas.microsoft.com/office/drawing/2014/main" id="{D4B1CF9F-764C-75AC-6D04-4F53D48B7CFD}"/>
              </a:ext>
            </a:extLst>
          </p:cNvPr>
          <p:cNvSpPr/>
          <p:nvPr/>
        </p:nvSpPr>
        <p:spPr>
          <a:xfrm>
            <a:off x="4014439" y="2086544"/>
            <a:ext cx="272375" cy="256833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400" b="1"/>
              <a:t>1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CD7116F8-6304-A5E6-EEFA-17B8203004F2}"/>
              </a:ext>
            </a:extLst>
          </p:cNvPr>
          <p:cNvSpPr/>
          <p:nvPr/>
        </p:nvSpPr>
        <p:spPr>
          <a:xfrm>
            <a:off x="5896479" y="2086544"/>
            <a:ext cx="272375" cy="256833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400" b="1"/>
              <a:t>2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ED73B48-3A77-8CCD-DC1C-42C08B821A6E}"/>
              </a:ext>
            </a:extLst>
          </p:cNvPr>
          <p:cNvSpPr/>
          <p:nvPr/>
        </p:nvSpPr>
        <p:spPr>
          <a:xfrm>
            <a:off x="4014439" y="3874324"/>
            <a:ext cx="272375" cy="256833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400" b="1"/>
              <a:t>3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818BC270-3B67-11D8-D24D-55F9C8860942}"/>
              </a:ext>
            </a:extLst>
          </p:cNvPr>
          <p:cNvSpPr/>
          <p:nvPr/>
        </p:nvSpPr>
        <p:spPr>
          <a:xfrm>
            <a:off x="5896479" y="3874324"/>
            <a:ext cx="272375" cy="256833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400" b="1"/>
              <a:t>4</a:t>
            </a:r>
          </a:p>
        </p:txBody>
      </p:sp>
      <p:cxnSp>
        <p:nvCxnSpPr>
          <p:cNvPr id="65" name="Gerader Verbinder 64">
            <a:extLst>
              <a:ext uri="{FF2B5EF4-FFF2-40B4-BE49-F238E27FC236}">
                <a16:creationId xmlns:a16="http://schemas.microsoft.com/office/drawing/2014/main" id="{DAF7BAB6-1835-930A-AA49-7C94EFC640D9}"/>
              </a:ext>
            </a:extLst>
          </p:cNvPr>
          <p:cNvCxnSpPr>
            <a:cxnSpLocks/>
          </p:cNvCxnSpPr>
          <p:nvPr/>
        </p:nvCxnSpPr>
        <p:spPr>
          <a:xfrm>
            <a:off x="7730244" y="3861354"/>
            <a:ext cx="406800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3E4B3A3D-6720-DBC1-FC5A-1CFE6D057CCC}"/>
              </a:ext>
            </a:extLst>
          </p:cNvPr>
          <p:cNvCxnSpPr>
            <a:cxnSpLocks/>
          </p:cNvCxnSpPr>
          <p:nvPr/>
        </p:nvCxnSpPr>
        <p:spPr>
          <a:xfrm>
            <a:off x="276214" y="3861354"/>
            <a:ext cx="378000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Grafik 68">
            <a:extLst>
              <a:ext uri="{FF2B5EF4-FFF2-40B4-BE49-F238E27FC236}">
                <a16:creationId xmlns:a16="http://schemas.microsoft.com/office/drawing/2014/main" id="{F18BDACD-3DF6-58BA-1FD6-5468686BA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867" y="3974508"/>
            <a:ext cx="3842244" cy="1736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CB587BE6-23E6-9C12-5BCB-2DCFDEEDC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104" y="1913380"/>
            <a:ext cx="3508443" cy="1817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D71FB9A5-2CB0-0CA8-6B5F-8ABF9587A7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103" y="3969713"/>
            <a:ext cx="3508443" cy="1700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3A3DB921-AC06-437A-0378-B39A4AE1212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901" b="6714"/>
          <a:stretch/>
        </p:blipFill>
        <p:spPr>
          <a:xfrm>
            <a:off x="7740867" y="1978905"/>
            <a:ext cx="3812050" cy="1817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F11E8E16-9C26-C829-F01B-870AEC532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9713" y="6393011"/>
            <a:ext cx="7922096" cy="144016"/>
          </a:xfrm>
        </p:spPr>
        <p:txBody>
          <a:bodyPr/>
          <a:lstStyle/>
          <a:p>
            <a:r>
              <a:rPr lang="de-DE" noProof="0" dirty="0"/>
              <a:t>Digital B2B Forum 2025 – Die </a:t>
            </a:r>
            <a:r>
              <a:rPr lang="de-DE" noProof="0" dirty="0" err="1"/>
              <a:t>Brack.Alltron</a:t>
            </a:r>
            <a:r>
              <a:rPr lang="de-DE" noProof="0" dirty="0"/>
              <a:t> Transformation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600595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C55A4-01DA-648E-0E6C-76D5AC472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5B1626-DB1D-9022-EC72-49A4BD5F75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614" y="1804987"/>
            <a:ext cx="4481511" cy="3240000"/>
          </a:xfrm>
        </p:spPr>
        <p:txBody>
          <a:bodyPr/>
          <a:lstStyle/>
          <a:p>
            <a:r>
              <a:rPr kumimoji="0" lang="de-CH" sz="40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Priorisierung der Projekte</a:t>
            </a:r>
            <a:endParaRPr lang="de-CH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46EF34-431A-FD45-BCB5-120D69AA05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10400" y="1804987"/>
            <a:ext cx="4810236" cy="3240000"/>
          </a:xfrm>
        </p:spPr>
        <p:txBody>
          <a:bodyPr/>
          <a:lstStyle/>
          <a:p>
            <a:r>
              <a:rPr lang="de-CH" noProof="0" dirty="0"/>
              <a:t>Sales </a:t>
            </a:r>
            <a:r>
              <a:rPr lang="de-CH" noProof="0" dirty="0" err="1"/>
              <a:t>Enable-ment</a:t>
            </a:r>
            <a:endParaRPr lang="de-CH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722AB4-5A1C-148B-4C3F-67A47DD46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18</a:t>
            </a:fld>
            <a:endParaRPr lang="de-CH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3673FFA-0EA8-6DB4-FC6D-2C207B82C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5473700" algn="l"/>
              </a:tabLst>
            </a:pPr>
            <a:r>
              <a:rPr lang="en-US" noProof="0"/>
              <a:t>Sales Leadership Quarterly Q1 2025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99531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036F0-4FF0-84C3-5122-0463EF407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 descr="Frau, die ein Schild hält">
            <a:extLst>
              <a:ext uri="{FF2B5EF4-FFF2-40B4-BE49-F238E27FC236}">
                <a16:creationId xmlns:a16="http://schemas.microsoft.com/office/drawing/2014/main" id="{689B5878-A4E7-7748-87EE-F7D0D3AB5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5637" y="1311818"/>
            <a:ext cx="2628900" cy="4648200"/>
          </a:xfrm>
          <a:prstGeom prst="rect">
            <a:avLst/>
          </a:prstGeom>
        </p:spPr>
      </p:pic>
      <p:pic>
        <p:nvPicPr>
          <p:cNvPr id="38" name="Grafik 37" descr="Mann mit Schild">
            <a:extLst>
              <a:ext uri="{FF2B5EF4-FFF2-40B4-BE49-F238E27FC236}">
                <a16:creationId xmlns:a16="http://schemas.microsoft.com/office/drawing/2014/main" id="{D539A4F3-7E2C-90B4-CD17-117968E37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5974" y="1962228"/>
            <a:ext cx="1154813" cy="2411820"/>
          </a:xfrm>
          <a:prstGeom prst="rect">
            <a:avLst/>
          </a:prstGeom>
        </p:spPr>
      </p:pic>
      <p:sp>
        <p:nvSpPr>
          <p:cNvPr id="17" name="Titel 16">
            <a:extLst>
              <a:ext uri="{FF2B5EF4-FFF2-40B4-BE49-F238E27FC236}">
                <a16:creationId xmlns:a16="http://schemas.microsoft.com/office/drawing/2014/main" id="{F4F33CAF-1372-8EFC-AC23-0E2E766B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00" y="295910"/>
            <a:ext cx="10753200" cy="479907"/>
          </a:xfrm>
        </p:spPr>
        <p:txBody>
          <a:bodyPr/>
          <a:lstStyle/>
          <a:p>
            <a:r>
              <a:rPr lang="de-CH" noProof="0" dirty="0"/>
              <a:t>Sales </a:t>
            </a:r>
            <a:r>
              <a:rPr lang="de-CH" noProof="0" dirty="0" err="1"/>
              <a:t>Enablement</a:t>
            </a:r>
            <a:endParaRPr lang="de-CH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E75142A-6A8A-651B-695C-5F1535C2C5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1028548" y="6393011"/>
            <a:ext cx="434790" cy="144016"/>
          </a:xfrm>
        </p:spPr>
        <p:txBody>
          <a:bodyPr/>
          <a:lstStyle/>
          <a:p>
            <a:fld id="{442AD375-037F-43D0-B059-5172DA06796A}" type="slidenum">
              <a:rPr lang="de-CH" noProof="0" smtClean="0"/>
              <a:pPr/>
              <a:t>19</a:t>
            </a:fld>
            <a:endParaRPr lang="de-CH" noProof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43B03D99-CBF9-5655-7365-E2A999934B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8675" y="773083"/>
            <a:ext cx="10753725" cy="324036"/>
          </a:xfrm>
        </p:spPr>
        <p:txBody>
          <a:bodyPr/>
          <a:lstStyle/>
          <a:p>
            <a:r>
              <a:rPr lang="de-CH" dirty="0"/>
              <a:t>«Projektablauf»</a:t>
            </a:r>
            <a:endParaRPr lang="de-CH" noProof="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17048AA-0FBE-A5E3-1BF2-8FEDD1261C37}"/>
              </a:ext>
            </a:extLst>
          </p:cNvPr>
          <p:cNvSpPr txBox="1"/>
          <p:nvPr/>
        </p:nvSpPr>
        <p:spPr>
          <a:xfrm>
            <a:off x="311444" y="1674960"/>
            <a:ext cx="1382751" cy="4708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sz="1000"/>
              <a:t>Ich brauche für meine Arbeit / Ideen / Weiterentwicklungen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1F1694D-AB93-35E8-7E9A-DD3ABEEBBD65}"/>
              </a:ext>
            </a:extLst>
          </p:cNvPr>
          <p:cNvSpPr txBox="1"/>
          <p:nvPr/>
        </p:nvSpPr>
        <p:spPr>
          <a:xfrm>
            <a:off x="9752103" y="2763477"/>
            <a:ext cx="621864" cy="2797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sz="900" err="1"/>
              <a:t>Product</a:t>
            </a:r>
            <a:r>
              <a:rPr lang="de-CH" sz="900"/>
              <a:t> Lead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643CB627-62A0-A1F1-DAA6-0D11EF9B109A}"/>
              </a:ext>
            </a:extLst>
          </p:cNvPr>
          <p:cNvSpPr txBox="1"/>
          <p:nvPr/>
        </p:nvSpPr>
        <p:spPr>
          <a:xfrm>
            <a:off x="4248678" y="2865644"/>
            <a:ext cx="1625630" cy="211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sz="1400"/>
              <a:t>Sales </a:t>
            </a:r>
            <a:r>
              <a:rPr lang="de-CH" sz="1400" err="1"/>
              <a:t>Enablement</a:t>
            </a:r>
            <a:r>
              <a:rPr lang="de-CH" sz="1400"/>
              <a:t> 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B203D1BB-C416-0663-C55F-680B53885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9815" y="4585568"/>
            <a:ext cx="2337790" cy="1396089"/>
          </a:xfrm>
          <a:prstGeom prst="rect">
            <a:avLst/>
          </a:prstGeom>
        </p:spPr>
      </p:pic>
      <p:pic>
        <p:nvPicPr>
          <p:cNvPr id="36" name="Grafik 35" descr="Junge mit lockigem Haar">
            <a:extLst>
              <a:ext uri="{FF2B5EF4-FFF2-40B4-BE49-F238E27FC236}">
                <a16:creationId xmlns:a16="http://schemas.microsoft.com/office/drawing/2014/main" id="{F8FAB6FF-9060-1DA0-D0C2-E7A6A7F3A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337" y="2207542"/>
            <a:ext cx="1266825" cy="3876675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C1D3877D-1364-5A7C-BE48-6F2FEC407D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1522" y="708106"/>
            <a:ext cx="2428628" cy="1335339"/>
          </a:xfrm>
          <a:prstGeom prst="rect">
            <a:avLst/>
          </a:prstGeom>
        </p:spPr>
      </p:pic>
      <p:pic>
        <p:nvPicPr>
          <p:cNvPr id="48" name="Grafik 47" descr="Pfeil: Leichte Kurve Silhouette">
            <a:extLst>
              <a:ext uri="{FF2B5EF4-FFF2-40B4-BE49-F238E27FC236}">
                <a16:creationId xmlns:a16="http://schemas.microsoft.com/office/drawing/2014/main" id="{C327AAAE-B421-8B64-CB37-DE3A10CBF9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97206" y="3487865"/>
            <a:ext cx="645715" cy="645715"/>
          </a:xfrm>
          <a:prstGeom prst="rect">
            <a:avLst/>
          </a:prstGeom>
        </p:spPr>
      </p:pic>
      <p:sp>
        <p:nvSpPr>
          <p:cNvPr id="52" name="Textfeld 51">
            <a:extLst>
              <a:ext uri="{FF2B5EF4-FFF2-40B4-BE49-F238E27FC236}">
                <a16:creationId xmlns:a16="http://schemas.microsoft.com/office/drawing/2014/main" id="{0C983A05-091A-1639-0AA7-560076947321}"/>
              </a:ext>
            </a:extLst>
          </p:cNvPr>
          <p:cNvSpPr txBox="1"/>
          <p:nvPr/>
        </p:nvSpPr>
        <p:spPr>
          <a:xfrm>
            <a:off x="7541594" y="6027466"/>
            <a:ext cx="835769" cy="1810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None/>
            </a:pPr>
            <a:r>
              <a:rPr lang="de-CH" sz="1200"/>
              <a:t>Jira-Task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15DDF8C8-C87A-DD2E-972C-E486C28A189C}"/>
              </a:ext>
            </a:extLst>
          </p:cNvPr>
          <p:cNvSpPr txBox="1"/>
          <p:nvPr/>
        </p:nvSpPr>
        <p:spPr>
          <a:xfrm>
            <a:off x="7408155" y="514593"/>
            <a:ext cx="784822" cy="1810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None/>
            </a:pPr>
            <a:r>
              <a:rPr lang="de-CH" sz="1200" dirty="0"/>
              <a:t>PMO (GL)</a:t>
            </a:r>
          </a:p>
        </p:txBody>
      </p:sp>
      <p:pic>
        <p:nvPicPr>
          <p:cNvPr id="9" name="Grafik 8" descr="Mann mit Bart">
            <a:extLst>
              <a:ext uri="{FF2B5EF4-FFF2-40B4-BE49-F238E27FC236}">
                <a16:creationId xmlns:a16="http://schemas.microsoft.com/office/drawing/2014/main" id="{8617BCA5-14F8-F965-255C-22387C95CC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00566" y="2657120"/>
            <a:ext cx="380292" cy="1182551"/>
          </a:xfrm>
          <a:prstGeom prst="rect">
            <a:avLst/>
          </a:prstGeom>
        </p:spPr>
      </p:pic>
      <p:pic>
        <p:nvPicPr>
          <p:cNvPr id="11" name="Grafik 10" descr="Frau mit Band im Haar">
            <a:extLst>
              <a:ext uri="{FF2B5EF4-FFF2-40B4-BE49-F238E27FC236}">
                <a16:creationId xmlns:a16="http://schemas.microsoft.com/office/drawing/2014/main" id="{62DA1061-5C30-84B8-66F5-5403C7EAEA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23307" y="2559683"/>
            <a:ext cx="660123" cy="1251040"/>
          </a:xfrm>
          <a:prstGeom prst="rect">
            <a:avLst/>
          </a:prstGeom>
        </p:spPr>
      </p:pic>
      <p:pic>
        <p:nvPicPr>
          <p:cNvPr id="13" name="Grafik 12" descr="Mädchen mit Umhang">
            <a:extLst>
              <a:ext uri="{FF2B5EF4-FFF2-40B4-BE49-F238E27FC236}">
                <a16:creationId xmlns:a16="http://schemas.microsoft.com/office/drawing/2014/main" id="{BF20992C-732C-2AE3-DD2E-9AEAD374FD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971946" y="737836"/>
            <a:ext cx="1111035" cy="2305398"/>
          </a:xfrm>
          <a:prstGeom prst="rect">
            <a:avLst/>
          </a:prstGeom>
        </p:spPr>
      </p:pic>
      <p:pic>
        <p:nvPicPr>
          <p:cNvPr id="8" name="Grafik 7" descr="Mann mit Mohawk">
            <a:extLst>
              <a:ext uri="{FF2B5EF4-FFF2-40B4-BE49-F238E27FC236}">
                <a16:creationId xmlns:a16="http://schemas.microsoft.com/office/drawing/2014/main" id="{C29ADD97-A201-8CCE-8755-CB82AE3035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279326" y="1405913"/>
            <a:ext cx="985811" cy="3147795"/>
          </a:xfrm>
          <a:prstGeom prst="rect">
            <a:avLst/>
          </a:prstGeom>
        </p:spPr>
      </p:pic>
      <p:pic>
        <p:nvPicPr>
          <p:cNvPr id="10" name="Grafik 9" descr="Pfeil: Leichte Kurve Silhouette">
            <a:extLst>
              <a:ext uri="{FF2B5EF4-FFF2-40B4-BE49-F238E27FC236}">
                <a16:creationId xmlns:a16="http://schemas.microsoft.com/office/drawing/2014/main" id="{640DD1BC-3940-548B-E2C2-57A5CE6D05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92468" y="3245532"/>
            <a:ext cx="645715" cy="645715"/>
          </a:xfrm>
          <a:prstGeom prst="rect">
            <a:avLst/>
          </a:prstGeom>
        </p:spPr>
      </p:pic>
      <p:pic>
        <p:nvPicPr>
          <p:cNvPr id="12" name="Grafik 11" descr="Pfeil: Leichte Kurve Silhouette">
            <a:extLst>
              <a:ext uri="{FF2B5EF4-FFF2-40B4-BE49-F238E27FC236}">
                <a16:creationId xmlns:a16="http://schemas.microsoft.com/office/drawing/2014/main" id="{9638BABA-1A27-900A-67C0-8C9FBDBA24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32095" y="2363582"/>
            <a:ext cx="645715" cy="645715"/>
          </a:xfrm>
          <a:prstGeom prst="rect">
            <a:avLst/>
          </a:prstGeom>
        </p:spPr>
      </p:pic>
      <p:pic>
        <p:nvPicPr>
          <p:cNvPr id="19" name="Grafik 18" descr="Pfeil: Leichte Kurve Silhouette">
            <a:extLst>
              <a:ext uri="{FF2B5EF4-FFF2-40B4-BE49-F238E27FC236}">
                <a16:creationId xmlns:a16="http://schemas.microsoft.com/office/drawing/2014/main" id="{A900193A-CDA3-E54D-D23E-E021B3C72C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240757">
            <a:off x="6844384" y="3856390"/>
            <a:ext cx="645715" cy="645715"/>
          </a:xfrm>
          <a:prstGeom prst="rect">
            <a:avLst/>
          </a:prstGeom>
        </p:spPr>
      </p:pic>
      <p:pic>
        <p:nvPicPr>
          <p:cNvPr id="21" name="Grafik 20" descr="Pfeil: Leichte Kurve Silhouette">
            <a:extLst>
              <a:ext uri="{FF2B5EF4-FFF2-40B4-BE49-F238E27FC236}">
                <a16:creationId xmlns:a16="http://schemas.microsoft.com/office/drawing/2014/main" id="{6D5F411D-541F-6DAD-1F72-522C83E447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2015928">
            <a:off x="6468203" y="2877587"/>
            <a:ext cx="645715" cy="645715"/>
          </a:xfrm>
          <a:prstGeom prst="rect">
            <a:avLst/>
          </a:prstGeom>
        </p:spPr>
      </p:pic>
      <p:pic>
        <p:nvPicPr>
          <p:cNvPr id="22" name="Grafik 21" descr="Mann mit Mohawk">
            <a:extLst>
              <a:ext uri="{FF2B5EF4-FFF2-40B4-BE49-F238E27FC236}">
                <a16:creationId xmlns:a16="http://schemas.microsoft.com/office/drawing/2014/main" id="{EDB02507-4496-873D-CE34-95E088229ED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518037" y="2551041"/>
            <a:ext cx="472675" cy="1509299"/>
          </a:xfrm>
          <a:prstGeom prst="rect">
            <a:avLst/>
          </a:prstGeom>
        </p:spPr>
      </p:pic>
      <p:pic>
        <p:nvPicPr>
          <p:cNvPr id="23" name="Grafik 22" descr="Pfeil: Leichte Kurve Silhouette">
            <a:extLst>
              <a:ext uri="{FF2B5EF4-FFF2-40B4-BE49-F238E27FC236}">
                <a16:creationId xmlns:a16="http://schemas.microsoft.com/office/drawing/2014/main" id="{86923FE0-5929-8AD6-1D2D-7496D3B76E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934023">
            <a:off x="5932141" y="3868066"/>
            <a:ext cx="645715" cy="645715"/>
          </a:xfrm>
          <a:prstGeom prst="rect">
            <a:avLst/>
          </a:prstGeom>
        </p:spPr>
      </p:pic>
      <p:pic>
        <p:nvPicPr>
          <p:cNvPr id="24" name="Grafik 23" descr="Pfeil: Leichte Kurve Silhouette">
            <a:extLst>
              <a:ext uri="{FF2B5EF4-FFF2-40B4-BE49-F238E27FC236}">
                <a16:creationId xmlns:a16="http://schemas.microsoft.com/office/drawing/2014/main" id="{50AD488F-8ABA-587D-9ACD-72F77BFC7B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9246059">
            <a:off x="9147387" y="4326296"/>
            <a:ext cx="645715" cy="645715"/>
          </a:xfrm>
          <a:prstGeom prst="rect">
            <a:avLst/>
          </a:prstGeom>
        </p:spPr>
      </p:pic>
      <p:pic>
        <p:nvPicPr>
          <p:cNvPr id="25" name="Grafik 24" descr="Pfeil: Leichte Kurve Silhouette">
            <a:extLst>
              <a:ext uri="{FF2B5EF4-FFF2-40B4-BE49-F238E27FC236}">
                <a16:creationId xmlns:a16="http://schemas.microsoft.com/office/drawing/2014/main" id="{F1487E77-8D8F-C953-A22A-E54084E07C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2846098">
            <a:off x="9141462" y="1572377"/>
            <a:ext cx="645715" cy="645715"/>
          </a:xfrm>
          <a:prstGeom prst="rect">
            <a:avLst/>
          </a:prstGeom>
        </p:spPr>
      </p:pic>
      <p:pic>
        <p:nvPicPr>
          <p:cNvPr id="26" name="Grafik 25" descr="Pfeil: Leichte Kurve Silhouette">
            <a:extLst>
              <a:ext uri="{FF2B5EF4-FFF2-40B4-BE49-F238E27FC236}">
                <a16:creationId xmlns:a16="http://schemas.microsoft.com/office/drawing/2014/main" id="{5E8A3021-67B9-1EB5-F734-87A1E9372A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76727">
            <a:off x="9010584" y="1859339"/>
            <a:ext cx="645715" cy="645715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218FE287-9762-40C1-B392-EF3B40059D00}"/>
              </a:ext>
            </a:extLst>
          </p:cNvPr>
          <p:cNvSpPr txBox="1"/>
          <p:nvPr/>
        </p:nvSpPr>
        <p:spPr>
          <a:xfrm>
            <a:off x="4323107" y="5962716"/>
            <a:ext cx="1476772" cy="1508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None/>
            </a:pPr>
            <a:r>
              <a:rPr lang="de-CH" sz="1000">
                <a:hlinkClick r:id="rId20"/>
              </a:rPr>
              <a:t>Laufende Projekte im SE</a:t>
            </a:r>
            <a:endParaRPr lang="de-CH" sz="100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03E0589-76DE-AD51-71D8-237F258D7885}"/>
              </a:ext>
            </a:extLst>
          </p:cNvPr>
          <p:cNvSpPr txBox="1"/>
          <p:nvPr/>
        </p:nvSpPr>
        <p:spPr>
          <a:xfrm>
            <a:off x="7141079" y="2363063"/>
            <a:ext cx="1484702" cy="1508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None/>
            </a:pPr>
            <a:r>
              <a:rPr lang="de-CH" sz="1000" b="1"/>
              <a:t>Andrej &amp; Head </a:t>
            </a:r>
            <a:r>
              <a:rPr lang="de-CH" sz="1000" b="1" err="1"/>
              <a:t>of</a:t>
            </a:r>
            <a:r>
              <a:rPr lang="de-CH" sz="1000" b="1"/>
              <a:t> Team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0435665-6E94-AB37-78A2-071ED9FD1D41}"/>
              </a:ext>
            </a:extLst>
          </p:cNvPr>
          <p:cNvSpPr txBox="1"/>
          <p:nvPr/>
        </p:nvSpPr>
        <p:spPr>
          <a:xfrm>
            <a:off x="11224389" y="1429792"/>
            <a:ext cx="476021" cy="905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sz="600"/>
              <a:t>Entwicklerin</a:t>
            </a: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5265CC9F-2DD6-A9AE-6863-0EE8794F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9713" y="6393011"/>
            <a:ext cx="7922096" cy="144016"/>
          </a:xfrm>
        </p:spPr>
        <p:txBody>
          <a:bodyPr/>
          <a:lstStyle/>
          <a:p>
            <a:r>
              <a:rPr lang="de-DE" noProof="0" dirty="0"/>
              <a:t>Digital B2B Forum 2025 – Die </a:t>
            </a:r>
            <a:r>
              <a:rPr lang="de-DE" noProof="0" dirty="0" err="1"/>
              <a:t>Brack.Alltron</a:t>
            </a:r>
            <a:r>
              <a:rPr lang="de-DE" noProof="0" dirty="0"/>
              <a:t> Transformation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0198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A8D1E6-3E65-26F1-D830-563718DA5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00" y="295910"/>
            <a:ext cx="10753200" cy="479907"/>
          </a:xfrm>
        </p:spPr>
        <p:txBody>
          <a:bodyPr/>
          <a:lstStyle/>
          <a:p>
            <a:r>
              <a:rPr lang="de-CH" noProof="0"/>
              <a:t>Agenda</a:t>
            </a:r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EA37B2D7-36FE-B281-CEFF-DB22D5369E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9536173"/>
              </p:ext>
            </p:extLst>
          </p:nvPr>
        </p:nvGraphicFramePr>
        <p:xfrm>
          <a:off x="709613" y="1800225"/>
          <a:ext cx="10242801" cy="3233964"/>
        </p:xfrm>
        <a:graphic>
          <a:graphicData uri="http://schemas.openxmlformats.org/drawingml/2006/table">
            <a:tbl>
              <a:tblPr>
                <a:tableStyleId>{CA20E951-F767-40FB-8981-BDCADE0C3650}</a:tableStyleId>
              </a:tblPr>
              <a:tblGrid>
                <a:gridCol w="555503">
                  <a:extLst>
                    <a:ext uri="{9D8B030D-6E8A-4147-A177-3AD203B41FA5}">
                      <a16:colId xmlns:a16="http://schemas.microsoft.com/office/drawing/2014/main" val="2733368459"/>
                    </a:ext>
                  </a:extLst>
                </a:gridCol>
                <a:gridCol w="9687298">
                  <a:extLst>
                    <a:ext uri="{9D8B030D-6E8A-4147-A177-3AD203B41FA5}">
                      <a16:colId xmlns:a16="http://schemas.microsoft.com/office/drawing/2014/main" val="1065343405"/>
                    </a:ext>
                  </a:extLst>
                </a:gridCol>
              </a:tblGrid>
              <a:tr h="81143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de-CH" sz="2200" b="1" noProof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de-CH" sz="1600" b="1" noProof="0"/>
                        <a:t>Stand der Transformation</a:t>
                      </a:r>
                    </a:p>
                    <a:p>
                      <a:pPr marL="0" indent="0">
                        <a:buNone/>
                      </a:pPr>
                      <a:r>
                        <a:rPr lang="de-CH" sz="1600" noProof="0"/>
                        <a:t>Ursprung und wo stehen wir?</a:t>
                      </a:r>
                    </a:p>
                  </a:txBody>
                  <a:tcPr marL="0" marR="0" marT="79200" marB="118800" anchor="ctr"/>
                </a:tc>
                <a:extLst>
                  <a:ext uri="{0D108BD9-81ED-4DB2-BD59-A6C34878D82A}">
                    <a16:rowId xmlns:a16="http://schemas.microsoft.com/office/drawing/2014/main" val="2929482095"/>
                  </a:ext>
                </a:extLst>
              </a:tr>
              <a:tr h="81143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de-CH" sz="2200" b="1" noProof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de-CH" sz="1600" b="1" noProof="0"/>
                        <a:t>Transformation der Sales Organisation</a:t>
                      </a:r>
                    </a:p>
                    <a:p>
                      <a:pPr marL="0" indent="0">
                        <a:buNone/>
                      </a:pPr>
                      <a:r>
                        <a:rPr lang="de-CH" sz="1600" noProof="0"/>
                        <a:t>Wichtige Stützen in der Umsetzung</a:t>
                      </a:r>
                      <a:endParaRPr lang="de-CH" sz="1600" i="1" noProof="0"/>
                    </a:p>
                  </a:txBody>
                  <a:tcPr marL="0" marR="0" marT="79200" marB="118800" anchor="ctr"/>
                </a:tc>
                <a:extLst>
                  <a:ext uri="{0D108BD9-81ED-4DB2-BD59-A6C34878D82A}">
                    <a16:rowId xmlns:a16="http://schemas.microsoft.com/office/drawing/2014/main" val="3357251823"/>
                  </a:ext>
                </a:extLst>
              </a:tr>
              <a:tr h="80554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de-CH" sz="2200" b="1" noProof="0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de-CH" sz="16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Die nächsten 15 Monate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de-CH" sz="16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Was gehen wir nun an</a:t>
                      </a:r>
                      <a:endParaRPr lang="de-CH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marL="0" marR="0" marT="79200" marB="118800" anchor="ctr"/>
                </a:tc>
                <a:extLst>
                  <a:ext uri="{0D108BD9-81ED-4DB2-BD59-A6C34878D82A}">
                    <a16:rowId xmlns:a16="http://schemas.microsoft.com/office/drawing/2014/main" val="4011680447"/>
                  </a:ext>
                </a:extLst>
              </a:tr>
              <a:tr h="80554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de-CH" sz="2200" b="1" noProof="0">
                          <a:solidFill>
                            <a:schemeClr val="accent1"/>
                          </a:solidFill>
                        </a:rPr>
                        <a:t>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de-CH" sz="1600" b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Learnings</a:t>
                      </a:r>
                      <a:endParaRPr kumimoji="0" lang="de-CH" sz="1600" b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de-CH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«The </a:t>
                      </a:r>
                      <a:r>
                        <a:rPr kumimoji="0" lang="de-CH" sz="16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good</a:t>
                      </a:r>
                      <a:r>
                        <a:rPr kumimoji="0" lang="de-CH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and </a:t>
                      </a:r>
                      <a:r>
                        <a:rPr kumimoji="0" lang="de-CH" sz="16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the</a:t>
                      </a:r>
                      <a:r>
                        <a:rPr kumimoji="0" lang="de-CH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de-CH" sz="16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bad</a:t>
                      </a:r>
                      <a:r>
                        <a:rPr kumimoji="0" lang="de-CH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»</a:t>
                      </a:r>
                      <a:endParaRPr lang="de-CH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marL="0" marR="0" marT="79200" marB="118800" anchor="ctr"/>
                </a:tc>
                <a:extLst>
                  <a:ext uri="{0D108BD9-81ED-4DB2-BD59-A6C34878D82A}">
                    <a16:rowId xmlns:a16="http://schemas.microsoft.com/office/drawing/2014/main" val="415745143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FA946C4-46C4-3A55-E987-35725F6C5A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11028548" y="6393011"/>
            <a:ext cx="434790" cy="144016"/>
          </a:xfrm>
        </p:spPr>
        <p:txBody>
          <a:bodyPr/>
          <a:lstStyle/>
          <a:p>
            <a:fld id="{442AD375-037F-43D0-B059-5172DA06796A}" type="slidenum">
              <a:rPr lang="de-CH" noProof="0" smtClean="0"/>
              <a:pPr/>
              <a:t>2</a:t>
            </a:fld>
            <a:endParaRPr lang="de-CH" noProof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CB1B799-ED84-9333-922C-360D14931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 noProof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111F25F5-7FCD-9A57-A3F8-A4C126A99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9713" y="6393011"/>
            <a:ext cx="7922096" cy="144016"/>
          </a:xfrm>
        </p:spPr>
        <p:txBody>
          <a:bodyPr/>
          <a:lstStyle/>
          <a:p>
            <a:r>
              <a:rPr lang="de-DE" noProof="0" dirty="0"/>
              <a:t>Digital B2B Forum 2025 – Die </a:t>
            </a:r>
            <a:r>
              <a:rPr lang="de-DE" noProof="0" dirty="0" err="1"/>
              <a:t>Brack.Alltron</a:t>
            </a:r>
            <a:r>
              <a:rPr lang="de-DE" noProof="0" dirty="0"/>
              <a:t> Transformation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224233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735E9-F904-7B69-0E43-F4B8C0D69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8165E8-3392-F45A-CDAC-056B14FAF6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614" y="1804987"/>
            <a:ext cx="4481511" cy="3240000"/>
          </a:xfrm>
        </p:spPr>
        <p:txBody>
          <a:bodyPr/>
          <a:lstStyle/>
          <a:p>
            <a:r>
              <a:rPr kumimoji="0" lang="de-CH" sz="40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Alignment und Fokus</a:t>
            </a:r>
            <a:endParaRPr lang="de-CH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293C60-573F-CE8E-1DBB-259C2B22C6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10400" y="1804987"/>
            <a:ext cx="4810236" cy="3240000"/>
          </a:xfrm>
        </p:spPr>
        <p:txBody>
          <a:bodyPr/>
          <a:lstStyle/>
          <a:p>
            <a:r>
              <a:rPr lang="de-CH" noProof="0"/>
              <a:t>OKR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79DC8B3-7E0C-B064-CE11-F186ADD4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20</a:t>
            </a:fld>
            <a:endParaRPr lang="de-CH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991A8F8-FD85-4CA9-69BD-DAC23ACC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5473700" algn="l"/>
              </a:tabLst>
            </a:pPr>
            <a:r>
              <a:rPr lang="en-US" noProof="0"/>
              <a:t>Sales Leadership Quarterly Q1 2025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72569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183B0A2-3974-FBA2-18A9-38FA5D7451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08" imgH="408" progId="TCLayout.ActiveDocument.1">
                  <p:embed/>
                </p:oleObj>
              </mc:Choice>
              <mc:Fallback>
                <p:oleObj name="think-cell Folie" r:id="rId3" imgW="408" imgH="40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83B0A2-3974-FBA2-18A9-38FA5D7451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C73A5CA-7A49-7C28-CAEA-4DCA0F66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21" y="574157"/>
            <a:ext cx="10931067" cy="406571"/>
          </a:xfrm>
        </p:spPr>
        <p:txBody>
          <a:bodyPr vert="horz"/>
          <a:lstStyle/>
          <a:p>
            <a:r>
              <a:rPr lang="de-CH">
                <a:solidFill>
                  <a:srgbClr val="E2001A"/>
                </a:solidFill>
              </a:rPr>
              <a:t>OKR (</a:t>
            </a:r>
            <a:r>
              <a:rPr lang="de-CH" err="1">
                <a:solidFill>
                  <a:srgbClr val="E2001A"/>
                </a:solidFill>
              </a:rPr>
              <a:t>Objectives</a:t>
            </a:r>
            <a:r>
              <a:rPr lang="de-CH">
                <a:solidFill>
                  <a:srgbClr val="E2001A"/>
                </a:solidFill>
              </a:rPr>
              <a:t> &amp; Key </a:t>
            </a:r>
            <a:r>
              <a:rPr lang="de-CH" err="1">
                <a:solidFill>
                  <a:srgbClr val="E2001A"/>
                </a:solidFill>
              </a:rPr>
              <a:t>Results</a:t>
            </a:r>
            <a:r>
              <a:rPr lang="de-CH">
                <a:solidFill>
                  <a:srgbClr val="E2001A"/>
                </a:solidFill>
              </a:rPr>
              <a:t>)</a:t>
            </a:r>
          </a:p>
        </p:txBody>
      </p:sp>
      <p:sp>
        <p:nvSpPr>
          <p:cNvPr id="3" name="Abgerundetes Rechteck 29">
            <a:extLst>
              <a:ext uri="{FF2B5EF4-FFF2-40B4-BE49-F238E27FC236}">
                <a16:creationId xmlns:a16="http://schemas.microsoft.com/office/drawing/2014/main" id="{9EFFED8B-2E27-98CF-5019-F17217BBED96}"/>
              </a:ext>
            </a:extLst>
          </p:cNvPr>
          <p:cNvSpPr/>
          <p:nvPr/>
        </p:nvSpPr>
        <p:spPr>
          <a:xfrm>
            <a:off x="524676" y="2574095"/>
            <a:ext cx="2700000" cy="936000"/>
          </a:xfrm>
          <a:prstGeom prst="roundRect">
            <a:avLst>
              <a:gd name="adj" fmla="val 0"/>
            </a:avLst>
          </a:prstGeom>
          <a:solidFill>
            <a:schemeClr val="bg2">
              <a:lumMod val="50000"/>
            </a:schemeClr>
          </a:solidFill>
          <a:ln w="19050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20251" tIns="20251" rIns="20251" bIns="20251" rtlCol="0" anchor="ctr"/>
          <a:lstStyle/>
          <a:p>
            <a:pPr algn="ctr"/>
            <a:r>
              <a:rPr lang="de-CH" sz="1400" b="1">
                <a:solidFill>
                  <a:schemeClr val="bg1"/>
                </a:solidFill>
              </a:rPr>
              <a:t>Definition: </a:t>
            </a:r>
            <a:r>
              <a:rPr lang="de-CH" sz="1400">
                <a:solidFill>
                  <a:schemeClr val="bg1"/>
                </a:solidFill>
              </a:rPr>
              <a:t>Agiles Management Framework um die zentralen Ziele als Firma zu erreichen</a:t>
            </a:r>
          </a:p>
        </p:txBody>
      </p:sp>
      <p:sp>
        <p:nvSpPr>
          <p:cNvPr id="11" name="Abgerundetes Rechteck 29">
            <a:extLst>
              <a:ext uri="{FF2B5EF4-FFF2-40B4-BE49-F238E27FC236}">
                <a16:creationId xmlns:a16="http://schemas.microsoft.com/office/drawing/2014/main" id="{19A33163-1ABB-6818-98AC-81B089332235}"/>
              </a:ext>
            </a:extLst>
          </p:cNvPr>
          <p:cNvSpPr/>
          <p:nvPr/>
        </p:nvSpPr>
        <p:spPr>
          <a:xfrm>
            <a:off x="6106954" y="2574095"/>
            <a:ext cx="2700000" cy="936000"/>
          </a:xfrm>
          <a:prstGeom prst="roundRect">
            <a:avLst>
              <a:gd name="adj" fmla="val 0"/>
            </a:avLst>
          </a:prstGeom>
          <a:solidFill>
            <a:schemeClr val="bg2">
              <a:lumMod val="50000"/>
            </a:schemeClr>
          </a:solidFill>
          <a:ln w="19050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20251" tIns="20251" rIns="20251" bIns="20251" rtlCol="0" anchor="ctr"/>
          <a:lstStyle/>
          <a:p>
            <a:pPr algn="ctr"/>
            <a:r>
              <a:rPr lang="de-CH" sz="1400" b="1">
                <a:solidFill>
                  <a:schemeClr val="bg1"/>
                </a:solidFill>
              </a:rPr>
              <a:t>Ziel: </a:t>
            </a:r>
            <a:r>
              <a:rPr lang="de-CH" sz="1400">
                <a:solidFill>
                  <a:schemeClr val="bg1"/>
                </a:solidFill>
              </a:rPr>
              <a:t>Fokus und Transparenz; plus, alle OKRs zahlen auf Purpose &amp; Strategie ein</a:t>
            </a:r>
          </a:p>
        </p:txBody>
      </p:sp>
      <p:sp>
        <p:nvSpPr>
          <p:cNvPr id="7" name="Abgerundetes Rechteck 29">
            <a:extLst>
              <a:ext uri="{FF2B5EF4-FFF2-40B4-BE49-F238E27FC236}">
                <a16:creationId xmlns:a16="http://schemas.microsoft.com/office/drawing/2014/main" id="{670ECAF4-3BF6-A535-C1FD-7BB65E326506}"/>
              </a:ext>
            </a:extLst>
          </p:cNvPr>
          <p:cNvSpPr/>
          <p:nvPr/>
        </p:nvSpPr>
        <p:spPr>
          <a:xfrm>
            <a:off x="8904308" y="2571408"/>
            <a:ext cx="2700000" cy="936000"/>
          </a:xfrm>
          <a:prstGeom prst="roundRect">
            <a:avLst>
              <a:gd name="adj" fmla="val 0"/>
            </a:avLst>
          </a:prstGeom>
          <a:solidFill>
            <a:schemeClr val="bg2">
              <a:lumMod val="50000"/>
            </a:schemeClr>
          </a:solidFill>
          <a:ln w="19050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20251" tIns="20251" rIns="20251" bIns="20251" rtlCol="0" anchor="ctr"/>
          <a:lstStyle/>
          <a:p>
            <a:pPr algn="ctr"/>
            <a:r>
              <a:rPr lang="de-CH" sz="1400" b="1">
                <a:solidFill>
                  <a:schemeClr val="bg1"/>
                </a:solidFill>
              </a:rPr>
              <a:t>Sinn: </a:t>
            </a:r>
            <a:r>
              <a:rPr lang="de-CH" sz="1400">
                <a:solidFill>
                  <a:schemeClr val="bg1"/>
                </a:solidFill>
              </a:rPr>
              <a:t>Bildet Brücke zwischen Vision und der operativen Arbeit und richtet sich nach der Firmenstrategie aus</a:t>
            </a:r>
          </a:p>
        </p:txBody>
      </p:sp>
      <p:sp>
        <p:nvSpPr>
          <p:cNvPr id="10" name="Abgerundetes Rechteck 29">
            <a:extLst>
              <a:ext uri="{FF2B5EF4-FFF2-40B4-BE49-F238E27FC236}">
                <a16:creationId xmlns:a16="http://schemas.microsoft.com/office/drawing/2014/main" id="{B4EF42B0-6AFA-20AF-5B79-C43AEBAE5EA9}"/>
              </a:ext>
            </a:extLst>
          </p:cNvPr>
          <p:cNvSpPr/>
          <p:nvPr/>
        </p:nvSpPr>
        <p:spPr>
          <a:xfrm>
            <a:off x="3323888" y="2574095"/>
            <a:ext cx="2700000" cy="936000"/>
          </a:xfrm>
          <a:prstGeom prst="roundRect">
            <a:avLst>
              <a:gd name="adj" fmla="val 0"/>
            </a:avLst>
          </a:prstGeom>
          <a:solidFill>
            <a:schemeClr val="bg2">
              <a:lumMod val="50000"/>
            </a:schemeClr>
          </a:solidFill>
          <a:ln w="19050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20251" tIns="20251" rIns="20251" bIns="20251" rtlCol="0" anchor="ctr"/>
          <a:lstStyle/>
          <a:p>
            <a:pPr algn="ctr"/>
            <a:r>
              <a:rPr lang="de-CH" sz="1400" b="1">
                <a:solidFill>
                  <a:schemeClr val="bg1"/>
                </a:solidFill>
              </a:rPr>
              <a:t>Kern: </a:t>
            </a:r>
            <a:r>
              <a:rPr lang="de-CH" sz="1400">
                <a:solidFill>
                  <a:schemeClr val="bg1"/>
                </a:solidFill>
              </a:rPr>
              <a:t>Gemeinsame Ziele (Objectives) &amp; Wege diese zu erreichen (Key Results)</a:t>
            </a:r>
          </a:p>
        </p:txBody>
      </p:sp>
      <p:sp>
        <p:nvSpPr>
          <p:cNvPr id="12" name="Abgerundetes Rechteck 29">
            <a:extLst>
              <a:ext uri="{FF2B5EF4-FFF2-40B4-BE49-F238E27FC236}">
                <a16:creationId xmlns:a16="http://schemas.microsoft.com/office/drawing/2014/main" id="{F9D840DC-8142-43A7-5293-5BA72A74B718}"/>
              </a:ext>
            </a:extLst>
          </p:cNvPr>
          <p:cNvSpPr/>
          <p:nvPr/>
        </p:nvSpPr>
        <p:spPr>
          <a:xfrm>
            <a:off x="3323888" y="4733612"/>
            <a:ext cx="2700000" cy="936000"/>
          </a:xfrm>
          <a:prstGeom prst="roundRect">
            <a:avLst>
              <a:gd name="adj" fmla="val 0"/>
            </a:avLst>
          </a:prstGeom>
          <a:solidFill>
            <a:schemeClr val="bg2">
              <a:lumMod val="50000"/>
            </a:schemeClr>
          </a:solidFill>
          <a:ln w="19050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20251" tIns="20251" rIns="20251" bIns="20251" rtlCol="0" anchor="ctr"/>
          <a:lstStyle/>
          <a:p>
            <a:pPr algn="ctr"/>
            <a:r>
              <a:rPr lang="de-CH" sz="1400" b="1">
                <a:solidFill>
                  <a:schemeClr val="bg1"/>
                </a:solidFill>
              </a:rPr>
              <a:t>Start im Dez 2024 auf GL Stufe für im Q1/25</a:t>
            </a:r>
          </a:p>
        </p:txBody>
      </p:sp>
      <p:sp>
        <p:nvSpPr>
          <p:cNvPr id="13" name="Abgerundetes Rechteck 29">
            <a:extLst>
              <a:ext uri="{FF2B5EF4-FFF2-40B4-BE49-F238E27FC236}">
                <a16:creationId xmlns:a16="http://schemas.microsoft.com/office/drawing/2014/main" id="{F02A4FCD-9C03-A1C7-CC68-3FFAEAA1849C}"/>
              </a:ext>
            </a:extLst>
          </p:cNvPr>
          <p:cNvSpPr/>
          <p:nvPr/>
        </p:nvSpPr>
        <p:spPr>
          <a:xfrm>
            <a:off x="6106954" y="4733612"/>
            <a:ext cx="2700000" cy="936000"/>
          </a:xfrm>
          <a:prstGeom prst="roundRect">
            <a:avLst>
              <a:gd name="adj" fmla="val 0"/>
            </a:avLst>
          </a:prstGeom>
          <a:solidFill>
            <a:schemeClr val="bg2">
              <a:lumMod val="50000"/>
            </a:schemeClr>
          </a:solidFill>
          <a:ln w="19050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20251" tIns="20251" rIns="20251" bIns="20251" rtlCol="0" anchor="ctr"/>
          <a:lstStyle/>
          <a:p>
            <a:pPr algn="ctr"/>
            <a:r>
              <a:rPr lang="de-CH" sz="1400" b="1">
                <a:solidFill>
                  <a:schemeClr val="bg1"/>
                </a:solidFill>
              </a:rPr>
              <a:t>Ausrollung auf  Stufe Head </a:t>
            </a:r>
            <a:br>
              <a:rPr lang="de-CH" sz="1400" b="1">
                <a:solidFill>
                  <a:schemeClr val="bg1"/>
                </a:solidFill>
              </a:rPr>
            </a:br>
            <a:r>
              <a:rPr lang="de-CH" sz="1400" b="1">
                <a:solidFill>
                  <a:schemeClr val="bg1"/>
                </a:solidFill>
              </a:rPr>
              <a:t>im Q1/25 für Q2/25 plus gesamte Firma</a:t>
            </a:r>
          </a:p>
        </p:txBody>
      </p:sp>
      <p:pic>
        <p:nvPicPr>
          <p:cNvPr id="14" name="Grafik 13" descr="Verwaltungsrat mit einfarbiger Füllung">
            <a:extLst>
              <a:ext uri="{FF2B5EF4-FFF2-40B4-BE49-F238E27FC236}">
                <a16:creationId xmlns:a16="http://schemas.microsoft.com/office/drawing/2014/main" id="{6CBA4C46-28A3-0CEA-53DB-C88A0788D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16363" y="3797612"/>
            <a:ext cx="936000" cy="936000"/>
          </a:xfrm>
          <a:prstGeom prst="rect">
            <a:avLst/>
          </a:prstGeom>
        </p:spPr>
      </p:pic>
      <p:pic>
        <p:nvPicPr>
          <p:cNvPr id="16" name="Grafik 15" descr="Kundenbewertung mit einfarbiger Füllung">
            <a:extLst>
              <a:ext uri="{FF2B5EF4-FFF2-40B4-BE49-F238E27FC236}">
                <a16:creationId xmlns:a16="http://schemas.microsoft.com/office/drawing/2014/main" id="{E10190FC-D504-22AB-33CC-53CE146884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41418" y="3902541"/>
            <a:ext cx="831071" cy="831071"/>
          </a:xfrm>
          <a:prstGeom prst="rect">
            <a:avLst/>
          </a:prstGeom>
        </p:spPr>
      </p:pic>
      <p:pic>
        <p:nvPicPr>
          <p:cNvPr id="20" name="Grafik 19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63B5102E-DF24-5099-49A8-30D1F42B04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76" y="1656388"/>
            <a:ext cx="936000" cy="936000"/>
          </a:xfrm>
          <a:prstGeom prst="rect">
            <a:avLst/>
          </a:prstGeom>
        </p:spPr>
      </p:pic>
      <p:pic>
        <p:nvPicPr>
          <p:cNvPr id="22" name="Grafik 21" descr="Volltreffer mit einfarbiger Füllung">
            <a:extLst>
              <a:ext uri="{FF2B5EF4-FFF2-40B4-BE49-F238E27FC236}">
                <a16:creationId xmlns:a16="http://schemas.microsoft.com/office/drawing/2014/main" id="{97C79D5E-D4C8-CBA6-9E2A-259506537D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16363" y="1604968"/>
            <a:ext cx="936000" cy="936000"/>
          </a:xfrm>
          <a:prstGeom prst="rect">
            <a:avLst/>
          </a:prstGeom>
        </p:spPr>
      </p:pic>
      <p:pic>
        <p:nvPicPr>
          <p:cNvPr id="25" name="Grafik 24" descr="Auge mit einfarbiger Füllung">
            <a:extLst>
              <a:ext uri="{FF2B5EF4-FFF2-40B4-BE49-F238E27FC236}">
                <a16:creationId xmlns:a16="http://schemas.microsoft.com/office/drawing/2014/main" id="{1C1D624D-237A-5CB0-790A-417109674F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88954" y="1656388"/>
            <a:ext cx="936000" cy="936000"/>
          </a:xfrm>
          <a:prstGeom prst="rect">
            <a:avLst/>
          </a:prstGeom>
        </p:spPr>
      </p:pic>
      <p:pic>
        <p:nvPicPr>
          <p:cNvPr id="27" name="Grafik 26" descr="Ambition mit einfarbiger Füllung">
            <a:extLst>
              <a:ext uri="{FF2B5EF4-FFF2-40B4-BE49-F238E27FC236}">
                <a16:creationId xmlns:a16="http://schemas.microsoft.com/office/drawing/2014/main" id="{945ACE6F-FFF8-BB6C-DF5D-BED869E714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61545" y="1551036"/>
            <a:ext cx="914400" cy="914400"/>
          </a:xfrm>
          <a:prstGeom prst="rect">
            <a:avLst/>
          </a:prstGeom>
        </p:spPr>
      </p:pic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0C8BEAFC-F56E-C554-0405-3E1F441DE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9713" y="6393011"/>
            <a:ext cx="7922096" cy="144016"/>
          </a:xfrm>
        </p:spPr>
        <p:txBody>
          <a:bodyPr/>
          <a:lstStyle/>
          <a:p>
            <a:r>
              <a:rPr lang="de-DE" noProof="0" dirty="0"/>
              <a:t>Digital B2B Forum 2025 – Die </a:t>
            </a:r>
            <a:r>
              <a:rPr lang="de-DE" noProof="0" dirty="0" err="1"/>
              <a:t>Brack.Alltron</a:t>
            </a:r>
            <a:r>
              <a:rPr lang="de-DE" noProof="0" dirty="0"/>
              <a:t> Transformation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957960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BFADA-5285-19E7-2AA5-B2ECADB87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0141B1-4572-52A4-6FC2-C66D7123D9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614" y="1804987"/>
            <a:ext cx="4481511" cy="3240000"/>
          </a:xfrm>
        </p:spPr>
        <p:txBody>
          <a:bodyPr/>
          <a:lstStyle/>
          <a:p>
            <a:r>
              <a:rPr kumimoji="0" lang="de-CH" sz="4000" b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Brack.Alltron</a:t>
            </a:r>
            <a:endParaRPr kumimoji="0" lang="de-CH" sz="4000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r>
              <a:rPr lang="de-CH" err="1">
                <a:solidFill>
                  <a:prstClr val="black"/>
                </a:solidFill>
              </a:rPr>
              <a:t>Brack.Business</a:t>
            </a:r>
            <a:endParaRPr lang="de-CH">
              <a:solidFill>
                <a:prstClr val="black"/>
              </a:solidFill>
            </a:endParaRPr>
          </a:p>
          <a:p>
            <a:r>
              <a:rPr lang="de-CH" noProof="0">
                <a:solidFill>
                  <a:prstClr val="black"/>
                </a:solidFill>
              </a:rPr>
              <a:t>Alltron</a:t>
            </a:r>
          </a:p>
          <a:p>
            <a:r>
              <a:rPr lang="de-CH">
                <a:solidFill>
                  <a:prstClr val="black"/>
                </a:solidFill>
              </a:rPr>
              <a:t>Brack Super League</a:t>
            </a:r>
            <a:endParaRPr lang="de-CH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440DF39-C84D-57F8-9061-90F24A5DDE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10400" y="1804987"/>
            <a:ext cx="5181600" cy="3240000"/>
          </a:xfrm>
        </p:spPr>
        <p:txBody>
          <a:bodyPr/>
          <a:lstStyle/>
          <a:p>
            <a:r>
              <a:rPr lang="de-CH" noProof="0" dirty="0"/>
              <a:t>Re-branding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4B7829-8E47-009E-A3B4-4CAC70811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22</a:t>
            </a:fld>
            <a:endParaRPr lang="de-CH" noProof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C61BADD-42DF-B634-4282-274DA9151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tabLst>
                <a:tab pos="5473700" algn="l"/>
              </a:tabLst>
            </a:pPr>
            <a:r>
              <a:rPr lang="en-US" noProof="0"/>
              <a:t>Sales Leadership Quarterly Q1 2025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218069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F8732-EBF9-DBD1-6969-12F57ACC3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eck 29">
            <a:extLst>
              <a:ext uri="{FF2B5EF4-FFF2-40B4-BE49-F238E27FC236}">
                <a16:creationId xmlns:a16="http://schemas.microsoft.com/office/drawing/2014/main" id="{80275B9D-F9AA-A01F-E547-F8CB89C0BE5D}"/>
              </a:ext>
            </a:extLst>
          </p:cNvPr>
          <p:cNvSpPr/>
          <p:nvPr/>
        </p:nvSpPr>
        <p:spPr>
          <a:xfrm flipH="1">
            <a:off x="709200" y="1381125"/>
            <a:ext cx="5697256" cy="49244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 err="1">
              <a:solidFill>
                <a:schemeClr val="tx1"/>
              </a:solidFill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63F9AC0A-54B8-CCF5-833F-34E2D4424BF1}"/>
              </a:ext>
            </a:extLst>
          </p:cNvPr>
          <p:cNvSpPr/>
          <p:nvPr/>
        </p:nvSpPr>
        <p:spPr>
          <a:xfrm>
            <a:off x="6400822" y="1381125"/>
            <a:ext cx="5448278" cy="49244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 err="1">
              <a:solidFill>
                <a:schemeClr val="tx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276AB3-0EFE-4082-9E05-C3285E39E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23</a:t>
            </a:fld>
            <a:endParaRPr lang="de-CH" noProof="0"/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8202F8C0-74BF-21E1-7F31-8573CCEBD40C}"/>
              </a:ext>
            </a:extLst>
          </p:cNvPr>
          <p:cNvGrpSpPr/>
          <p:nvPr/>
        </p:nvGrpSpPr>
        <p:grpSpPr>
          <a:xfrm>
            <a:off x="990419" y="1524000"/>
            <a:ext cx="4796614" cy="3379089"/>
            <a:chOff x="439093" y="1476623"/>
            <a:chExt cx="7971483" cy="5615700"/>
          </a:xfrm>
        </p:grpSpPr>
        <p:pic>
          <p:nvPicPr>
            <p:cNvPr id="7" name="Picture 2" descr="info.brack.ch - /presse/medienmitteilungen/Logos/business/">
              <a:extLst>
                <a:ext uri="{FF2B5EF4-FFF2-40B4-BE49-F238E27FC236}">
                  <a16:creationId xmlns:a16="http://schemas.microsoft.com/office/drawing/2014/main" id="{9D1FBA4F-F39E-727F-2735-7BA0E8FAB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688" y="2690139"/>
              <a:ext cx="4024623" cy="2264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93FCF918-2443-9AFB-164C-39F78052FC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066" y="1929986"/>
              <a:ext cx="2811319" cy="455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Kontakt – Switzerland Cloud Champion">
              <a:extLst>
                <a:ext uri="{FF2B5EF4-FFF2-40B4-BE49-F238E27FC236}">
                  <a16:creationId xmlns:a16="http://schemas.microsoft.com/office/drawing/2014/main" id="{C86A290B-EEAF-4C83-F886-1C0BEF59DA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040" y="6319216"/>
              <a:ext cx="2784568" cy="536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info.brack.ch - /presse/Competec.ch/Logos/">
              <a:extLst>
                <a:ext uri="{FF2B5EF4-FFF2-40B4-BE49-F238E27FC236}">
                  <a16:creationId xmlns:a16="http://schemas.microsoft.com/office/drawing/2014/main" id="{AF768AEA-9761-BC45-DFA7-AA9B62631E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093" y="2690139"/>
              <a:ext cx="3951265" cy="2221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54AB15F4-80F9-C6D5-8120-8E316A82C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7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44559" y="1476623"/>
              <a:ext cx="3785136" cy="1419425"/>
            </a:xfrm>
            <a:prstGeom prst="rect">
              <a:avLst/>
            </a:prstGeom>
          </p:spPr>
        </p:pic>
        <p:pic>
          <p:nvPicPr>
            <p:cNvPr id="12" name="Picture 6" descr="A red text on a black background&#10;&#10;AI-generated content may be incorrect.">
              <a:extLst>
                <a:ext uri="{FF2B5EF4-FFF2-40B4-BE49-F238E27FC236}">
                  <a16:creationId xmlns:a16="http://schemas.microsoft.com/office/drawing/2014/main" id="{FAC64F54-F4FC-29A1-8548-91F0E4DAF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6585" y="6319216"/>
              <a:ext cx="3703991" cy="773107"/>
            </a:xfrm>
            <a:prstGeom prst="rect">
              <a:avLst/>
            </a:prstGeom>
          </p:spPr>
        </p:pic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718174C2-3C03-0836-5C76-0036B3F86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040" y="4536282"/>
              <a:ext cx="3259492" cy="1507004"/>
            </a:xfrm>
            <a:prstGeom prst="rect">
              <a:avLst/>
            </a:prstGeom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3807BD7D-4AA0-4569-9EBD-697D6FE1D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73000" y="5112231"/>
              <a:ext cx="2732842" cy="773107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4C0213E7-F978-2E61-24AB-85A527C098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88463" y="1811925"/>
            <a:ext cx="4502965" cy="101969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734DD8C-F263-CCAE-BF98-B4C4C22CD6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88463" y="3528251"/>
            <a:ext cx="1410478" cy="67551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D7F119D-769E-D5C3-DC0F-7BCC1B99A3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68736" y="3528251"/>
            <a:ext cx="1722692" cy="672926"/>
          </a:xfrm>
          <a:prstGeom prst="rect">
            <a:avLst/>
          </a:prstGeom>
        </p:spPr>
      </p:pic>
      <p:grpSp>
        <p:nvGrpSpPr>
          <p:cNvPr id="19" name="Group 15">
            <a:extLst>
              <a:ext uri="{FF2B5EF4-FFF2-40B4-BE49-F238E27FC236}">
                <a16:creationId xmlns:a16="http://schemas.microsoft.com/office/drawing/2014/main" id="{B929CCEF-C93C-D348-5E29-6AE6927FC0ED}"/>
              </a:ext>
            </a:extLst>
          </p:cNvPr>
          <p:cNvGrpSpPr/>
          <p:nvPr/>
        </p:nvGrpSpPr>
        <p:grpSpPr>
          <a:xfrm>
            <a:off x="8522110" y="3528251"/>
            <a:ext cx="1123457" cy="672926"/>
            <a:chOff x="5107959" y="4305375"/>
            <a:chExt cx="1728735" cy="1035475"/>
          </a:xfrm>
        </p:grpSpPr>
        <p:sp>
          <p:nvSpPr>
            <p:cNvPr id="20" name="Rectangle 26">
              <a:extLst>
                <a:ext uri="{FF2B5EF4-FFF2-40B4-BE49-F238E27FC236}">
                  <a16:creationId xmlns:a16="http://schemas.microsoft.com/office/drawing/2014/main" id="{2D9471AD-7EC5-F3EA-CA0E-0FFB722B02A5}"/>
                </a:ext>
              </a:extLst>
            </p:cNvPr>
            <p:cNvSpPr/>
            <p:nvPr/>
          </p:nvSpPr>
          <p:spPr>
            <a:xfrm>
              <a:off x="5138246" y="4344053"/>
              <a:ext cx="1664202" cy="96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9D3456FD-E374-A6D5-D4D6-D6579BB90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107959" y="4305375"/>
              <a:ext cx="1728735" cy="1035475"/>
            </a:xfrm>
            <a:prstGeom prst="rect">
              <a:avLst/>
            </a:prstGeom>
          </p:spPr>
        </p:pic>
      </p:grpSp>
      <p:pic>
        <p:nvPicPr>
          <p:cNvPr id="24" name="Picture 2" descr="Challenge League 2021-2022 - Wikipedia">
            <a:extLst>
              <a:ext uri="{FF2B5EF4-FFF2-40B4-BE49-F238E27FC236}">
                <a16:creationId xmlns:a16="http://schemas.microsoft.com/office/drawing/2014/main" id="{44ED6E6A-2513-A099-657E-C5A9223D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563" y="5043504"/>
            <a:ext cx="1125579" cy="109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3AA5C941-61A3-6CF6-A41F-4041ED350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62" t="6111" r="12927" b="6361"/>
          <a:stretch/>
        </p:blipFill>
        <p:spPr bwMode="auto">
          <a:xfrm>
            <a:off x="8609515" y="4626407"/>
            <a:ext cx="1328759" cy="152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el 4">
            <a:extLst>
              <a:ext uri="{FF2B5EF4-FFF2-40B4-BE49-F238E27FC236}">
                <a16:creationId xmlns:a16="http://schemas.microsoft.com/office/drawing/2014/main" id="{25534E7E-E0A7-998C-6497-D241E08E0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00" y="295910"/>
            <a:ext cx="10753200" cy="479907"/>
          </a:xfrm>
        </p:spPr>
        <p:txBody>
          <a:bodyPr anchor="t">
            <a:normAutofit/>
          </a:bodyPr>
          <a:lstStyle/>
          <a:p>
            <a:r>
              <a:rPr lang="de-CH" dirty="0"/>
              <a:t>Vom House </a:t>
            </a:r>
            <a:r>
              <a:rPr lang="de-CH" dirty="0" err="1"/>
              <a:t>of</a:t>
            </a:r>
            <a:r>
              <a:rPr lang="de-CH" dirty="0"/>
              <a:t> Brands </a:t>
            </a:r>
            <a:r>
              <a:rPr lang="de-CH" dirty="0">
                <a:sym typeface="Wingdings" panose="05000000000000000000" pitchFamily="2" charset="2"/>
              </a:rPr>
              <a:t> </a:t>
            </a:r>
            <a:r>
              <a:rPr lang="de-CH" dirty="0"/>
              <a:t>zum </a:t>
            </a:r>
            <a:r>
              <a:rPr lang="de-CH" dirty="0" err="1"/>
              <a:t>Branded</a:t>
            </a:r>
            <a:r>
              <a:rPr lang="de-CH" dirty="0"/>
              <a:t> House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BE8885E5-0A60-BFC7-6C97-3D71077D74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613" y="840173"/>
            <a:ext cx="10753725" cy="32403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CH"/>
              <a:t>Mehr Fokus &amp; Identität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64817CBD-2B78-1197-4BB7-E00CBAB48593}"/>
              </a:ext>
            </a:extLst>
          </p:cNvPr>
          <p:cNvSpPr/>
          <p:nvPr/>
        </p:nvSpPr>
        <p:spPr>
          <a:xfrm>
            <a:off x="6104604" y="1381126"/>
            <a:ext cx="296217" cy="4924424"/>
          </a:xfrm>
          <a:prstGeom prst="rect">
            <a:avLst/>
          </a:prstGeom>
          <a:solidFill>
            <a:srgbClr val="C5093E"/>
          </a:solidFill>
          <a:ln w="12700" cap="flat" cmpd="sng" algn="ctr">
            <a:solidFill>
              <a:srgbClr val="C5093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2" name="Pfeil: nach rechts 31">
            <a:extLst>
              <a:ext uri="{FF2B5EF4-FFF2-40B4-BE49-F238E27FC236}">
                <a16:creationId xmlns:a16="http://schemas.microsoft.com/office/drawing/2014/main" id="{8672C2D0-36B9-C306-DD41-FEB18CDD24AB}"/>
              </a:ext>
            </a:extLst>
          </p:cNvPr>
          <p:cNvSpPr/>
          <p:nvPr/>
        </p:nvSpPr>
        <p:spPr>
          <a:xfrm>
            <a:off x="5839092" y="3524875"/>
            <a:ext cx="523042" cy="645880"/>
          </a:xfrm>
          <a:prstGeom prst="rightArrow">
            <a:avLst>
              <a:gd name="adj1" fmla="val 70646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B3FA1D02-12ED-71DF-E2B8-D57AA952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9713" y="6393011"/>
            <a:ext cx="7922096" cy="144016"/>
          </a:xfrm>
        </p:spPr>
        <p:txBody>
          <a:bodyPr/>
          <a:lstStyle/>
          <a:p>
            <a:r>
              <a:rPr lang="de-DE" noProof="0" dirty="0"/>
              <a:t>Digital B2B Forum 2025 – Die </a:t>
            </a:r>
            <a:r>
              <a:rPr lang="de-DE" noProof="0" dirty="0" err="1"/>
              <a:t>Brack.Alltron</a:t>
            </a:r>
            <a:r>
              <a:rPr lang="de-DE" noProof="0" dirty="0"/>
              <a:t> Transformation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736601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4BC4AE-C264-CB3E-ED81-3620C9B0E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Positionierung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60B6A36-08FB-F7B6-36BF-5EEE09A7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24</a:t>
            </a:fld>
            <a:endParaRPr lang="de-CH" noProof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5BE174C-0089-612A-D765-668AEF8769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Unboxing Potential – </a:t>
            </a:r>
            <a:r>
              <a:rPr lang="de-CH" err="1"/>
              <a:t>with</a:t>
            </a:r>
            <a:r>
              <a:rPr lang="de-CH"/>
              <a:t> a Swiss Human Touch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5A52469-17C6-8F80-68D0-A5A54CD220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904"/>
          <a:stretch/>
        </p:blipFill>
        <p:spPr>
          <a:xfrm>
            <a:off x="6457700" y="1842743"/>
            <a:ext cx="5169395" cy="22612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2C5D77F-31BE-7CBE-59A7-A4E1C4DDD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67" y="2430209"/>
            <a:ext cx="5657933" cy="2319337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FC0A7E6-007A-B5A1-A4BE-91A44BD00ED9}"/>
              </a:ext>
            </a:extLst>
          </p:cNvPr>
          <p:cNvGrpSpPr/>
          <p:nvPr/>
        </p:nvGrpSpPr>
        <p:grpSpPr>
          <a:xfrm flipH="1">
            <a:off x="5969162" y="3473239"/>
            <a:ext cx="233275" cy="233276"/>
            <a:chOff x="6409422" y="3002109"/>
            <a:chExt cx="233275" cy="233276"/>
          </a:xfrm>
        </p:grpSpPr>
        <p:sp>
          <p:nvSpPr>
            <p:cNvPr id="11" name="Kreis 4">
              <a:extLst>
                <a:ext uri="{FF2B5EF4-FFF2-40B4-BE49-F238E27FC236}">
                  <a16:creationId xmlns:a16="http://schemas.microsoft.com/office/drawing/2014/main" id="{3D8568E9-7AA9-CEB7-3B14-C70311ACCF6A}"/>
                </a:ext>
              </a:extLst>
            </p:cNvPr>
            <p:cNvSpPr/>
            <p:nvPr/>
          </p:nvSpPr>
          <p:spPr>
            <a:xfrm rot="10800000">
              <a:off x="6409422" y="3002110"/>
              <a:ext cx="233275" cy="233275"/>
            </a:xfrm>
            <a:prstGeom prst="pie">
              <a:avLst>
                <a:gd name="adj1" fmla="val 5416687"/>
                <a:gd name="adj2" fmla="val 162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2" name="Kreis 5">
              <a:extLst>
                <a:ext uri="{FF2B5EF4-FFF2-40B4-BE49-F238E27FC236}">
                  <a16:creationId xmlns:a16="http://schemas.microsoft.com/office/drawing/2014/main" id="{1921CD97-8A5E-18CE-F841-682470007C2C}"/>
                </a:ext>
              </a:extLst>
            </p:cNvPr>
            <p:cNvSpPr/>
            <p:nvPr/>
          </p:nvSpPr>
          <p:spPr>
            <a:xfrm>
              <a:off x="6409422" y="3002109"/>
              <a:ext cx="233275" cy="233275"/>
            </a:xfrm>
            <a:prstGeom prst="pie">
              <a:avLst>
                <a:gd name="adj1" fmla="val 5416687"/>
                <a:gd name="adj2" fmla="val 16200000"/>
              </a:avLst>
            </a:prstGeom>
            <a:solidFill>
              <a:srgbClr val="C509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C5093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BBFB3CCE-B0C8-74C2-BF10-4E5B71CE414F}"/>
              </a:ext>
            </a:extLst>
          </p:cNvPr>
          <p:cNvCxnSpPr/>
          <p:nvPr/>
        </p:nvCxnSpPr>
        <p:spPr>
          <a:xfrm>
            <a:off x="6085800" y="1553029"/>
            <a:ext cx="0" cy="445588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62B51B34-83A5-9352-EC00-D3CADC51EA26}"/>
              </a:ext>
            </a:extLst>
          </p:cNvPr>
          <p:cNvSpPr/>
          <p:nvPr/>
        </p:nvSpPr>
        <p:spPr>
          <a:xfrm>
            <a:off x="6516911" y="4195091"/>
            <a:ext cx="5050972" cy="15193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CH" sz="4400" b="1">
                <a:solidFill>
                  <a:schemeClr val="bg1"/>
                </a:solidFill>
              </a:rPr>
              <a:t>«Pack aus, </a:t>
            </a:r>
            <a:br>
              <a:rPr lang="de-CH" sz="4400" b="1">
                <a:solidFill>
                  <a:schemeClr val="bg1"/>
                </a:solidFill>
              </a:rPr>
            </a:br>
            <a:r>
              <a:rPr lang="de-CH" sz="4400" b="1">
                <a:solidFill>
                  <a:schemeClr val="bg1"/>
                </a:solidFill>
              </a:rPr>
              <a:t>was in dir steckt.»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E7B2BA-BE11-65A5-9B94-4B97FF2B2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911" y="2447946"/>
            <a:ext cx="5040225" cy="539576"/>
          </a:xfrm>
          <a:prstGeom prst="rect">
            <a:avLst/>
          </a:prstGeom>
        </p:spPr>
      </p:pic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4FEE4636-9192-2DDB-CF48-8AF78BD62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9713" y="6393011"/>
            <a:ext cx="7922096" cy="144016"/>
          </a:xfrm>
        </p:spPr>
        <p:txBody>
          <a:bodyPr/>
          <a:lstStyle/>
          <a:p>
            <a:r>
              <a:rPr lang="de-DE" noProof="0" dirty="0"/>
              <a:t>Digital B2B Forum 2025 – Die </a:t>
            </a:r>
            <a:r>
              <a:rPr lang="de-DE" noProof="0" dirty="0" err="1"/>
              <a:t>Brack.Alltron</a:t>
            </a:r>
            <a:r>
              <a:rPr lang="de-DE" noProof="0" dirty="0"/>
              <a:t> Transformation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4254635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3616F-A1F1-8DAB-944B-B751E600E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2">
            <a:extLst>
              <a:ext uri="{FF2B5EF4-FFF2-40B4-BE49-F238E27FC236}">
                <a16:creationId xmlns:a16="http://schemas.microsoft.com/office/drawing/2014/main" id="{B7E3B4CA-D605-7D2C-2DD1-13C3DBDAAC9A}"/>
              </a:ext>
            </a:extLst>
          </p:cNvPr>
          <p:cNvSpPr/>
          <p:nvPr/>
        </p:nvSpPr>
        <p:spPr>
          <a:xfrm>
            <a:off x="4371974" y="1533524"/>
            <a:ext cx="7820025" cy="4305301"/>
          </a:xfrm>
          <a:prstGeom prst="rect">
            <a:avLst/>
          </a:prstGeom>
          <a:solidFill>
            <a:srgbClr val="C509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5093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4809A9-65EF-4425-307E-96072EC0D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Bestelljourney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84AFF8-817C-F81F-7B84-1FB1C9998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25</a:t>
            </a:fld>
            <a:endParaRPr lang="de-CH" noProof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0B0783C-EAEA-0F28-54BF-D839CE35FA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/>
              <a:t>Neben </a:t>
            </a:r>
            <a:r>
              <a:rPr lang="de-DE" b="1"/>
              <a:t>Out-</a:t>
            </a:r>
            <a:r>
              <a:rPr lang="de-DE" b="1" err="1"/>
              <a:t>Of</a:t>
            </a:r>
            <a:r>
              <a:rPr lang="de-DE" b="1"/>
              <a:t>-Home</a:t>
            </a:r>
            <a:r>
              <a:rPr lang="de-DE"/>
              <a:t> braucht es </a:t>
            </a:r>
            <a:r>
              <a:rPr lang="de-DE" b="1"/>
              <a:t>In-</a:t>
            </a:r>
            <a:r>
              <a:rPr lang="de-DE" b="1" err="1"/>
              <a:t>Your</a:t>
            </a:r>
            <a:r>
              <a:rPr lang="de-DE" b="1"/>
              <a:t>-Home</a:t>
            </a:r>
            <a:r>
              <a:rPr lang="de-DE"/>
              <a:t>-Marketing</a:t>
            </a:r>
          </a:p>
        </p:txBody>
      </p:sp>
      <p:pic>
        <p:nvPicPr>
          <p:cNvPr id="2050" name="Picture 2" descr="box2">
            <a:extLst>
              <a:ext uri="{FF2B5EF4-FFF2-40B4-BE49-F238E27FC236}">
                <a16:creationId xmlns:a16="http://schemas.microsoft.com/office/drawing/2014/main" id="{3E45BA8C-F4EE-3316-4928-C4008C3CB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5" t="23454" r="9677" b="22094"/>
          <a:stretch/>
        </p:blipFill>
        <p:spPr bwMode="auto">
          <a:xfrm>
            <a:off x="4850039" y="2515879"/>
            <a:ext cx="3594776" cy="276244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schemeClr val="bg1">
                <a:alpha val="40000"/>
              </a:schemeClr>
            </a:outerShdw>
          </a:effectLst>
        </p:spPr>
      </p:pic>
      <p:pic>
        <p:nvPicPr>
          <p:cNvPr id="17" name="Grafik 16" descr="Ein Bild, das Box, Behälter, Karton, Versandbox enthält.&#10;&#10;KI-generierte Inhalte können fehlerhaft sein.">
            <a:extLst>
              <a:ext uri="{FF2B5EF4-FFF2-40B4-BE49-F238E27FC236}">
                <a16:creationId xmlns:a16="http://schemas.microsoft.com/office/drawing/2014/main" id="{C12F98B0-D32C-8C9B-5E8C-2F3613D3F5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71" r="3340"/>
          <a:stretch/>
        </p:blipFill>
        <p:spPr>
          <a:xfrm flipH="1">
            <a:off x="318353" y="2342537"/>
            <a:ext cx="3474687" cy="28468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B7807F1-6F8B-C67B-00B0-8359F8865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4" t="45709" b="4114"/>
          <a:stretch/>
        </p:blipFill>
        <p:spPr bwMode="auto">
          <a:xfrm>
            <a:off x="8951974" y="2512281"/>
            <a:ext cx="2661091" cy="281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99E4B6C-A015-2734-1BA7-B67154F505BC}"/>
              </a:ext>
            </a:extLst>
          </p:cNvPr>
          <p:cNvSpPr txBox="1"/>
          <p:nvPr/>
        </p:nvSpPr>
        <p:spPr>
          <a:xfrm>
            <a:off x="602208" y="1858615"/>
            <a:ext cx="3060343" cy="2414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b="1"/>
              <a:t>VORHER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C7D4FE4-0D8F-BD9E-1201-E87AFA4C5E01}"/>
              </a:ext>
            </a:extLst>
          </p:cNvPr>
          <p:cNvSpPr txBox="1"/>
          <p:nvPr/>
        </p:nvSpPr>
        <p:spPr>
          <a:xfrm>
            <a:off x="5276567" y="1858615"/>
            <a:ext cx="6336497" cy="2414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b="1">
                <a:solidFill>
                  <a:schemeClr val="bg1"/>
                </a:solidFill>
              </a:rPr>
              <a:t>NACHHER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38527A5-F938-2B59-F2BC-91BA04B415C3}"/>
              </a:ext>
            </a:extLst>
          </p:cNvPr>
          <p:cNvSpPr/>
          <p:nvPr/>
        </p:nvSpPr>
        <p:spPr>
          <a:xfrm>
            <a:off x="0" y="1533524"/>
            <a:ext cx="12192000" cy="4305301"/>
          </a:xfrm>
          <a:prstGeom prst="rect">
            <a:avLst/>
          </a:prstGeom>
          <a:noFill/>
          <a:ln w="127000">
            <a:solidFill>
              <a:srgbClr val="C509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D8FD4FC-3CD0-1641-D635-72F884AC8892}"/>
              </a:ext>
            </a:extLst>
          </p:cNvPr>
          <p:cNvGrpSpPr/>
          <p:nvPr/>
        </p:nvGrpSpPr>
        <p:grpSpPr>
          <a:xfrm rot="10800000" flipH="1">
            <a:off x="4263523" y="3532700"/>
            <a:ext cx="233275" cy="233276"/>
            <a:chOff x="6409422" y="3002109"/>
            <a:chExt cx="233275" cy="233276"/>
          </a:xfrm>
        </p:grpSpPr>
        <p:sp>
          <p:nvSpPr>
            <p:cNvPr id="21" name="Kreis 4">
              <a:extLst>
                <a:ext uri="{FF2B5EF4-FFF2-40B4-BE49-F238E27FC236}">
                  <a16:creationId xmlns:a16="http://schemas.microsoft.com/office/drawing/2014/main" id="{ABDD6D73-542B-F51C-EE7A-50FFCF6E21A1}"/>
                </a:ext>
              </a:extLst>
            </p:cNvPr>
            <p:cNvSpPr/>
            <p:nvPr/>
          </p:nvSpPr>
          <p:spPr>
            <a:xfrm rot="10800000">
              <a:off x="6409422" y="3002110"/>
              <a:ext cx="233275" cy="233275"/>
            </a:xfrm>
            <a:prstGeom prst="pie">
              <a:avLst>
                <a:gd name="adj1" fmla="val 5416687"/>
                <a:gd name="adj2" fmla="val 162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2" name="Kreis 5">
              <a:extLst>
                <a:ext uri="{FF2B5EF4-FFF2-40B4-BE49-F238E27FC236}">
                  <a16:creationId xmlns:a16="http://schemas.microsoft.com/office/drawing/2014/main" id="{B83E8EBF-9AC7-723C-32E3-0BC9B04FC468}"/>
                </a:ext>
              </a:extLst>
            </p:cNvPr>
            <p:cNvSpPr/>
            <p:nvPr/>
          </p:nvSpPr>
          <p:spPr>
            <a:xfrm>
              <a:off x="6409422" y="3002109"/>
              <a:ext cx="233275" cy="233275"/>
            </a:xfrm>
            <a:prstGeom prst="pie">
              <a:avLst>
                <a:gd name="adj1" fmla="val 5416687"/>
                <a:gd name="adj2" fmla="val 16200000"/>
              </a:avLst>
            </a:prstGeom>
            <a:solidFill>
              <a:srgbClr val="C509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C5093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E720023D-55B7-A1A2-931D-35FE6B0D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9713" y="6393011"/>
            <a:ext cx="7922096" cy="144016"/>
          </a:xfrm>
        </p:spPr>
        <p:txBody>
          <a:bodyPr/>
          <a:lstStyle/>
          <a:p>
            <a:r>
              <a:rPr lang="de-DE" noProof="0" dirty="0"/>
              <a:t>Digital B2B Forum 2025 – Die </a:t>
            </a:r>
            <a:r>
              <a:rPr lang="de-DE" noProof="0" dirty="0" err="1"/>
              <a:t>Brack.Alltron</a:t>
            </a:r>
            <a:r>
              <a:rPr lang="de-DE" noProof="0" dirty="0"/>
              <a:t> Transformation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65314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37A7F-B8BB-0090-07E7-12977C040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2">
            <a:extLst>
              <a:ext uri="{FF2B5EF4-FFF2-40B4-BE49-F238E27FC236}">
                <a16:creationId xmlns:a16="http://schemas.microsoft.com/office/drawing/2014/main" id="{A19B089B-3EA6-C9F3-4A2C-ED7B424FED41}"/>
              </a:ext>
            </a:extLst>
          </p:cNvPr>
          <p:cNvSpPr/>
          <p:nvPr/>
        </p:nvSpPr>
        <p:spPr>
          <a:xfrm>
            <a:off x="5855502" y="1533524"/>
            <a:ext cx="6336497" cy="4305301"/>
          </a:xfrm>
          <a:prstGeom prst="rect">
            <a:avLst/>
          </a:prstGeom>
          <a:solidFill>
            <a:srgbClr val="C509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5093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966C13-CDB2-6CA7-C2D2-63B7FAF4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Stinky</a:t>
            </a:r>
            <a:r>
              <a:rPr lang="de-DE"/>
              <a:t> Truth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AF15AB0-969E-9E67-02BD-284701546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26</a:t>
            </a:fld>
            <a:endParaRPr lang="de-CH" noProof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AF91365-D5E6-3785-C25A-C0EE0BF9A9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CH"/>
              <a:t>«Wenn man uns im </a:t>
            </a:r>
            <a:r>
              <a:rPr lang="de-CH" b="1"/>
              <a:t>Müll</a:t>
            </a:r>
            <a:r>
              <a:rPr lang="de-CH"/>
              <a:t> bemerkt, haben wir alles </a:t>
            </a:r>
            <a:r>
              <a:rPr lang="de-CH" b="1"/>
              <a:t>richtig</a:t>
            </a:r>
            <a:r>
              <a:rPr lang="de-CH"/>
              <a:t> gemacht» </a:t>
            </a:r>
            <a:r>
              <a:rPr lang="de-CH">
                <a:sym typeface="Wingdings" panose="05000000000000000000" pitchFamily="2" charset="2"/>
              </a:rPr>
              <a:t></a:t>
            </a:r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D0029FF-8D65-9C5A-65A2-0206E22EEB36}"/>
              </a:ext>
            </a:extLst>
          </p:cNvPr>
          <p:cNvSpPr txBox="1"/>
          <p:nvPr/>
        </p:nvSpPr>
        <p:spPr>
          <a:xfrm>
            <a:off x="602208" y="1858615"/>
            <a:ext cx="4830005" cy="2414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b="1"/>
              <a:t>VORHER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291DB7B-6F7E-598F-F94F-1002E435F04E}"/>
              </a:ext>
            </a:extLst>
          </p:cNvPr>
          <p:cNvSpPr txBox="1"/>
          <p:nvPr/>
        </p:nvSpPr>
        <p:spPr>
          <a:xfrm>
            <a:off x="5276567" y="1858615"/>
            <a:ext cx="6336497" cy="2414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b="1">
                <a:solidFill>
                  <a:schemeClr val="bg1"/>
                </a:solidFill>
              </a:rPr>
              <a:t>NACHHER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FA21C75-5053-358F-C238-366C726BF610}"/>
              </a:ext>
            </a:extLst>
          </p:cNvPr>
          <p:cNvSpPr/>
          <p:nvPr/>
        </p:nvSpPr>
        <p:spPr>
          <a:xfrm>
            <a:off x="0" y="1533524"/>
            <a:ext cx="12192000" cy="4305301"/>
          </a:xfrm>
          <a:prstGeom prst="rect">
            <a:avLst/>
          </a:prstGeom>
          <a:noFill/>
          <a:ln w="127000">
            <a:solidFill>
              <a:srgbClr val="C509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A6E6B45-0D80-C350-6FE3-1BAD89C2E8C4}"/>
              </a:ext>
            </a:extLst>
          </p:cNvPr>
          <p:cNvGrpSpPr/>
          <p:nvPr/>
        </p:nvGrpSpPr>
        <p:grpSpPr>
          <a:xfrm rot="10800000" flipH="1">
            <a:off x="5738863" y="3569536"/>
            <a:ext cx="233275" cy="233276"/>
            <a:chOff x="6409422" y="3002109"/>
            <a:chExt cx="233275" cy="233276"/>
          </a:xfrm>
        </p:grpSpPr>
        <p:sp>
          <p:nvSpPr>
            <p:cNvPr id="21" name="Kreis 4">
              <a:extLst>
                <a:ext uri="{FF2B5EF4-FFF2-40B4-BE49-F238E27FC236}">
                  <a16:creationId xmlns:a16="http://schemas.microsoft.com/office/drawing/2014/main" id="{6FB14A89-F477-99EC-831F-E0C8C062027D}"/>
                </a:ext>
              </a:extLst>
            </p:cNvPr>
            <p:cNvSpPr/>
            <p:nvPr/>
          </p:nvSpPr>
          <p:spPr>
            <a:xfrm rot="10800000">
              <a:off x="6409422" y="3002110"/>
              <a:ext cx="233275" cy="233275"/>
            </a:xfrm>
            <a:prstGeom prst="pie">
              <a:avLst>
                <a:gd name="adj1" fmla="val 5416687"/>
                <a:gd name="adj2" fmla="val 162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2" name="Kreis 5">
              <a:extLst>
                <a:ext uri="{FF2B5EF4-FFF2-40B4-BE49-F238E27FC236}">
                  <a16:creationId xmlns:a16="http://schemas.microsoft.com/office/drawing/2014/main" id="{3084EA2E-D260-841E-F056-18AD3C734E7A}"/>
                </a:ext>
              </a:extLst>
            </p:cNvPr>
            <p:cNvSpPr/>
            <p:nvPr/>
          </p:nvSpPr>
          <p:spPr>
            <a:xfrm>
              <a:off x="6409422" y="3002109"/>
              <a:ext cx="233275" cy="233275"/>
            </a:xfrm>
            <a:prstGeom prst="pie">
              <a:avLst>
                <a:gd name="adj1" fmla="val 5416687"/>
                <a:gd name="adj2" fmla="val 16200000"/>
              </a:avLst>
            </a:prstGeom>
            <a:solidFill>
              <a:srgbClr val="C509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C5093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4" name="Grafik 3" descr="Ein Bild, das draußen, Text, Gebäude, Abfallcontainer enthält.&#10;&#10;KI-generierte Inhalte können fehlerhaft sein.">
            <a:extLst>
              <a:ext uri="{FF2B5EF4-FFF2-40B4-BE49-F238E27FC236}">
                <a16:creationId xmlns:a16="http://schemas.microsoft.com/office/drawing/2014/main" id="{C4FAA76A-801F-8A59-C009-967405298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0347" r="10499" b="16049"/>
          <a:stretch>
            <a:fillRect/>
          </a:stretch>
        </p:blipFill>
        <p:spPr>
          <a:xfrm>
            <a:off x="7266717" y="2425119"/>
            <a:ext cx="2661091" cy="2941934"/>
          </a:xfrm>
          <a:prstGeom prst="rect">
            <a:avLst/>
          </a:prstGeom>
        </p:spPr>
      </p:pic>
      <p:pic>
        <p:nvPicPr>
          <p:cNvPr id="3" name="Grafik 2" descr="Ein Bild, das draußen, Text, Gebäude, Abfallcontainer enthält.&#10;&#10;KI-generierte Inhalte können fehlerhaft sein.">
            <a:extLst>
              <a:ext uri="{FF2B5EF4-FFF2-40B4-BE49-F238E27FC236}">
                <a16:creationId xmlns:a16="http://schemas.microsoft.com/office/drawing/2014/main" id="{1255CF2B-1854-6A76-6F12-E25BFB19C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0347" r="10499" b="16049"/>
          <a:stretch>
            <a:fillRect/>
          </a:stretch>
        </p:blipFill>
        <p:spPr>
          <a:xfrm>
            <a:off x="1688906" y="2331844"/>
            <a:ext cx="2661091" cy="2941934"/>
          </a:xfrm>
          <a:prstGeom prst="rect">
            <a:avLst/>
          </a:prstGeom>
        </p:spPr>
      </p:pic>
      <p:pic>
        <p:nvPicPr>
          <p:cNvPr id="7" name="Grafik 6" descr="Ein Bild, das draußen, Text, Gebäude, Abfallcontainer enthält.&#10;&#10;KI-generierte Inhalte können fehlerhaft sein.">
            <a:extLst>
              <a:ext uri="{FF2B5EF4-FFF2-40B4-BE49-F238E27FC236}">
                <a16:creationId xmlns:a16="http://schemas.microsoft.com/office/drawing/2014/main" id="{6C20BE0F-1FD0-4DF6-652A-34598C518C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9" t="51413" r="37372" b="45650"/>
          <a:stretch>
            <a:fillRect/>
          </a:stretch>
        </p:blipFill>
        <p:spPr>
          <a:xfrm rot="21265875">
            <a:off x="2199033" y="2832917"/>
            <a:ext cx="1294158" cy="198120"/>
          </a:xfrm>
          <a:prstGeom prst="rect">
            <a:avLst/>
          </a:prstGeom>
        </p:spPr>
      </p:pic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C6E6A576-DC83-2B00-69DD-2D59A3F97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9713" y="6393011"/>
            <a:ext cx="7922096" cy="144016"/>
          </a:xfrm>
        </p:spPr>
        <p:txBody>
          <a:bodyPr/>
          <a:lstStyle/>
          <a:p>
            <a:r>
              <a:rPr lang="de-DE" noProof="0" dirty="0"/>
              <a:t>Digital B2B Forum 2025 – Die </a:t>
            </a:r>
            <a:r>
              <a:rPr lang="de-DE" noProof="0" dirty="0" err="1"/>
              <a:t>Brack.Alltron</a:t>
            </a:r>
            <a:r>
              <a:rPr lang="de-DE" noProof="0" dirty="0"/>
              <a:t> Transformation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907200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7220E-4EB9-8290-E195-F4C5FEDD8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A5F9A1C-42FB-B9AF-34B3-7B7E3FD585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08" imgH="408" progId="TCLayout.ActiveDocument.1">
                  <p:embed/>
                </p:oleObj>
              </mc:Choice>
              <mc:Fallback>
                <p:oleObj name="think-cell Folie" r:id="rId3" imgW="408" imgH="40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A5F9A1C-42FB-B9AF-34B3-7B7E3FD585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2996A7B5-6155-4FCB-5779-6EE94C356A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de-CH" noProof="0"/>
              <a:t>Nächste 15 Monate</a:t>
            </a:r>
            <a:br>
              <a:rPr lang="de-CH" noProof="0"/>
            </a:br>
            <a:r>
              <a:rPr lang="de-CH" sz="3200" b="0"/>
              <a:t>was gehen wir nun an</a:t>
            </a:r>
            <a:r>
              <a:rPr lang="de-CH" sz="3200" b="0" noProof="0"/>
              <a:t>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D11C28-B3A6-379C-BFD4-0B7F0B9A9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27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143604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CB5346-6311-9E71-F973-AA255DCEB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Was gehen wir nun an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90A91E7-5299-7909-083B-3285D2703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28</a:t>
            </a:fld>
            <a:endParaRPr lang="de-CH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4DE60E3-CC88-D9EA-88C5-D29F9C82BB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sz="2400"/>
              <a:t>Prinzipien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E16616-7D3D-22BD-7529-52BB301A6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sz="2400"/>
              <a:t>Kultur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A0AE6BB-8CC0-F60D-5076-55DAFDF7E7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sz="2400"/>
              <a:t>MA-Zufriedenheit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B80A5AB-519C-3003-54F4-9189533D3E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CH" sz="2400"/>
              <a:t>Automatisierung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A4CA75F-58E5-5463-9DD2-A0CFEED5D8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CH" sz="2400"/>
              <a:t>Growth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C5929DD-D165-DB1E-C426-30ADA3776D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CH" sz="2400"/>
              <a:t>Kundenfokus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8D84124-BABF-2327-DF5F-48D564DDF2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E4EBE3FE-82A8-9D9A-B523-DDBAE097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9713" y="6393011"/>
            <a:ext cx="7922096" cy="144016"/>
          </a:xfrm>
        </p:spPr>
        <p:txBody>
          <a:bodyPr/>
          <a:lstStyle/>
          <a:p>
            <a:r>
              <a:rPr lang="de-DE" noProof="0" dirty="0"/>
              <a:t>Digital B2B Forum 2025 – Die </a:t>
            </a:r>
            <a:r>
              <a:rPr lang="de-DE" noProof="0" dirty="0" err="1"/>
              <a:t>Brack.Alltron</a:t>
            </a:r>
            <a:r>
              <a:rPr lang="de-DE" noProof="0" dirty="0"/>
              <a:t> Transformation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766562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9ACE8-2A57-EBBF-5364-844E32EA1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A375D3A1-52D6-23EC-D210-A983C67A411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08" imgH="408" progId="TCLayout.ActiveDocument.1">
                  <p:embed/>
                </p:oleObj>
              </mc:Choice>
              <mc:Fallback>
                <p:oleObj name="think-cell Folie" r:id="rId3" imgW="408" imgH="40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375D3A1-52D6-23EC-D210-A983C67A41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1C3951B-AC62-7C8B-F5BC-D0D6DDBDD2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de-CH" noProof="0" err="1"/>
              <a:t>Learnings</a:t>
            </a:r>
            <a:br>
              <a:rPr lang="de-CH" noProof="0"/>
            </a:br>
            <a:r>
              <a:rPr lang="de-CH" sz="3200" b="0"/>
              <a:t>was würde ich anders machen und was genau gleich</a:t>
            </a:r>
            <a:r>
              <a:rPr lang="de-CH" sz="3200" b="0" noProof="0"/>
              <a:t>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10EAE4-7C47-3012-E207-A11EE9C0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29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747031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8BDC9-EBED-8BE0-77D7-5381BCA36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6494D4A2-B604-04BB-2E79-5414F82F126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08" imgH="408" progId="TCLayout.ActiveDocument.1">
                  <p:embed/>
                </p:oleObj>
              </mc:Choice>
              <mc:Fallback>
                <p:oleObj name="think-cell Folie" r:id="rId3" imgW="408" imgH="40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494D4A2-B604-04BB-2E79-5414F82F12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0C7C15E-E5C9-1DAE-56ED-338C1FECE9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de-CH" noProof="0" dirty="0"/>
              <a:t>Stand der Transformation</a:t>
            </a:r>
            <a:br>
              <a:rPr lang="de-CH" noProof="0" dirty="0"/>
            </a:br>
            <a:r>
              <a:rPr lang="de-CH" sz="3200" b="0" dirty="0"/>
              <a:t>Ursprung und wo</a:t>
            </a:r>
            <a:r>
              <a:rPr lang="de-CH" sz="3200" b="0" noProof="0" dirty="0"/>
              <a:t> stehen wir?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DEA83E-9566-28FD-B9C8-A534056B5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3</a:t>
            </a:fld>
            <a:endParaRPr lang="de-CH" noProof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BCEA76E-12C9-B128-4527-A98D18FE2F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73A81A8-9E03-41B0-536C-98FAC04351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72375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486B2-320A-2091-D733-9006EB8EC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E67132-D14A-A0E6-627E-311D16F40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The </a:t>
            </a:r>
            <a:r>
              <a:rPr lang="de-CH" err="1"/>
              <a:t>Good</a:t>
            </a:r>
            <a:r>
              <a:rPr lang="de-CH"/>
              <a:t> and </a:t>
            </a:r>
            <a:r>
              <a:rPr lang="de-CH" err="1"/>
              <a:t>the</a:t>
            </a:r>
            <a:r>
              <a:rPr lang="de-CH"/>
              <a:t> Bad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34D8C13-52E2-243C-A8DF-3558A7030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30</a:t>
            </a:fld>
            <a:endParaRPr lang="de-CH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8D02AD-0F34-8455-6FCB-3E0928AECE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523" y="1759585"/>
            <a:ext cx="3416400" cy="1800225"/>
          </a:xfrm>
        </p:spPr>
        <p:txBody>
          <a:bodyPr/>
          <a:lstStyle/>
          <a:p>
            <a:r>
              <a:rPr lang="de-CH" sz="2400"/>
              <a:t>Stärkerer und kontinuierlicher Einbezug der Mitarbeiter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F8B7A1-C338-3977-9E50-DC70E0217B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5510" y="1759585"/>
            <a:ext cx="3416400" cy="1800225"/>
          </a:xfrm>
        </p:spPr>
        <p:txBody>
          <a:bodyPr/>
          <a:lstStyle/>
          <a:p>
            <a:r>
              <a:rPr lang="de-CH" sz="2400"/>
              <a:t>Kulturentwicklung früher starten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66F176A-B55E-BDF5-7890-66F7B72C24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43923" y="1759585"/>
            <a:ext cx="3416400" cy="1800225"/>
          </a:xfrm>
        </p:spPr>
        <p:txBody>
          <a:bodyPr/>
          <a:lstStyle/>
          <a:p>
            <a:r>
              <a:rPr lang="de-CH" sz="2400"/>
              <a:t>100% Klarheit über operative Verantwortung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0C14D36-6867-9EEE-0ADB-D826F0DED5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7347" y="3762596"/>
            <a:ext cx="3416400" cy="1800225"/>
          </a:xfrm>
          <a:solidFill>
            <a:schemeClr val="accent4"/>
          </a:solidFill>
        </p:spPr>
        <p:txBody>
          <a:bodyPr/>
          <a:lstStyle/>
          <a:p>
            <a:r>
              <a:rPr lang="de-CH" sz="2400"/>
              <a:t>Speed hilft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3BA8CD0-E3F7-D94E-2DAC-E61B24FFE0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55534" y="3762596"/>
            <a:ext cx="3416400" cy="1800225"/>
          </a:xfrm>
          <a:solidFill>
            <a:schemeClr val="accent4"/>
          </a:solidFill>
        </p:spPr>
        <p:txBody>
          <a:bodyPr/>
          <a:lstStyle/>
          <a:p>
            <a:r>
              <a:rPr lang="de-CH" sz="2400"/>
              <a:t>Gamification vereint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FAAC1D7-67E1-9AF8-430D-C6248EF05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43923" y="3762596"/>
            <a:ext cx="3416400" cy="1800225"/>
          </a:xfrm>
          <a:solidFill>
            <a:schemeClr val="accent4"/>
          </a:solidFill>
        </p:spPr>
        <p:txBody>
          <a:bodyPr/>
          <a:lstStyle/>
          <a:p>
            <a:r>
              <a:rPr lang="de-CH" sz="2400"/>
              <a:t>Right </a:t>
            </a:r>
            <a:r>
              <a:rPr lang="de-CH" sz="2400" err="1"/>
              <a:t>people</a:t>
            </a:r>
            <a:r>
              <a:rPr lang="de-CH" sz="2400"/>
              <a:t>, </a:t>
            </a:r>
            <a:r>
              <a:rPr lang="de-CH" sz="2400" err="1"/>
              <a:t>right</a:t>
            </a:r>
            <a:r>
              <a:rPr lang="de-CH" sz="2400"/>
              <a:t> </a:t>
            </a:r>
            <a:r>
              <a:rPr lang="de-CH" sz="2400" err="1"/>
              <a:t>place</a:t>
            </a:r>
            <a:endParaRPr lang="de-CH" sz="240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9977AF1-0891-3758-E155-916CA3C202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467FEB1A-B7B5-166D-A1FD-D165128BA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9713" y="6393011"/>
            <a:ext cx="7922096" cy="144016"/>
          </a:xfrm>
        </p:spPr>
        <p:txBody>
          <a:bodyPr/>
          <a:lstStyle/>
          <a:p>
            <a:r>
              <a:rPr lang="de-DE" noProof="0" dirty="0"/>
              <a:t>Digital B2B Forum 2025 – Die </a:t>
            </a:r>
            <a:r>
              <a:rPr lang="de-DE" noProof="0" dirty="0" err="1"/>
              <a:t>Brack.Alltron</a:t>
            </a:r>
            <a:r>
              <a:rPr lang="de-DE" noProof="0" dirty="0"/>
              <a:t> Transformation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726643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976FFBA-8F3F-4C2F-4B4C-9427CCA47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613" y="292101"/>
            <a:ext cx="8662751" cy="2812864"/>
          </a:xfrm>
        </p:spPr>
        <p:txBody>
          <a:bodyPr anchor="t">
            <a:normAutofit/>
          </a:bodyPr>
          <a:lstStyle/>
          <a:p>
            <a:r>
              <a:rPr lang="de-CH"/>
              <a:t>Vielen Dank für Ihre Aufmerksamkeit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599A35F-DF98-D90D-98BA-E977CE02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8548" y="6642000"/>
            <a:ext cx="434790" cy="14401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442AD375-037F-43D0-B059-5172DA06796A}" type="slidenum">
              <a:rPr lang="de-CH" noProof="0" smtClean="0"/>
              <a:pPr>
                <a:spcAft>
                  <a:spcPts val="600"/>
                </a:spcAft>
              </a:pPr>
              <a:t>31</a:t>
            </a:fld>
            <a:endParaRPr lang="de-CH" noProof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ADA7705-0B9B-002D-C705-1D65BB367D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7550" y="6010275"/>
            <a:ext cx="5003800" cy="489848"/>
          </a:xfrm>
        </p:spPr>
        <p:txBody>
          <a:bodyPr/>
          <a:lstStyle/>
          <a:p>
            <a:r>
              <a:rPr lang="en-US" dirty="0"/>
              <a:t>Andrej Golob, Chief Sales Officer</a:t>
            </a:r>
          </a:p>
        </p:txBody>
      </p:sp>
    </p:spTree>
    <p:extLst>
      <p:ext uri="{BB962C8B-B14F-4D97-AF65-F5344CB8AC3E}">
        <p14:creationId xmlns:p14="http://schemas.microsoft.com/office/powerpoint/2010/main" val="3231643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4B217-9AF1-B4BA-1EF7-DDE76446B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68407021-24AB-0ABA-3F0E-4B920093006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08" imgH="408" progId="TCLayout.ActiveDocument.1">
                  <p:embed/>
                </p:oleObj>
              </mc:Choice>
              <mc:Fallback>
                <p:oleObj name="think-cell Folie" r:id="rId4" imgW="408" imgH="40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8407021-24AB-0ABA-3F0E-4B92009300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6971D6F-C473-A40A-DFE0-70A336582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CH"/>
              <a:t>Externe Realität Mitte 2024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B06B6B-D90B-E1F6-E770-0E8E9608D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4</a:t>
            </a:fld>
            <a:endParaRPr lang="de-CH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0F7C975-250A-BE00-A850-C13CF8CA94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613" y="840173"/>
            <a:ext cx="11110912" cy="324036"/>
          </a:xfrm>
        </p:spPr>
        <p:txBody>
          <a:bodyPr/>
          <a:lstStyle/>
          <a:p>
            <a:r>
              <a:rPr lang="de-CH"/>
              <a:t>Was hat sich zwischen 2019 und 2023/24 verändert – die Pandemie als Game-Changer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E3F2011-5546-23BD-A64B-2BBAFAB6532C}"/>
              </a:ext>
            </a:extLst>
          </p:cNvPr>
          <p:cNvSpPr/>
          <p:nvPr/>
        </p:nvSpPr>
        <p:spPr>
          <a:xfrm>
            <a:off x="7219949" y="1598587"/>
            <a:ext cx="2381251" cy="778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indent="0" algn="ctr">
              <a:buNone/>
            </a:pPr>
            <a:r>
              <a:rPr lang="de-CH" sz="1200" b="1" dirty="0">
                <a:solidFill>
                  <a:schemeClr val="bg1"/>
                </a:solidFill>
              </a:rPr>
              <a:t>Online In-/Ausland wächst von 2019 bis 2023 um</a:t>
            </a:r>
          </a:p>
          <a:p>
            <a:pPr marL="0" indent="0" algn="ctr">
              <a:buNone/>
            </a:pPr>
            <a:r>
              <a:rPr lang="de-CH" sz="2400" b="1" dirty="0">
                <a:solidFill>
                  <a:schemeClr val="bg1"/>
                </a:solidFill>
              </a:rPr>
              <a:t>+45%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D47D481-8A0A-0102-A94D-F91CD18561E8}"/>
              </a:ext>
            </a:extLst>
          </p:cNvPr>
          <p:cNvSpPr/>
          <p:nvPr/>
        </p:nvSpPr>
        <p:spPr>
          <a:xfrm>
            <a:off x="7219945" y="2415304"/>
            <a:ext cx="2381251" cy="778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CH" sz="1200" b="1">
                <a:solidFill>
                  <a:schemeClr val="bg1"/>
                </a:solidFill>
              </a:rPr>
              <a:t>Online Ausland wächst im Jahr 2024 um satte</a:t>
            </a:r>
          </a:p>
          <a:p>
            <a:pPr marL="0" indent="0" algn="ctr">
              <a:buNone/>
            </a:pPr>
            <a:r>
              <a:rPr lang="de-CH" sz="2400" b="1">
                <a:solidFill>
                  <a:schemeClr val="bg1"/>
                </a:solidFill>
              </a:rPr>
              <a:t>+18%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6D90556-2EA4-0EDC-3830-373D087B78A4}"/>
              </a:ext>
            </a:extLst>
          </p:cNvPr>
          <p:cNvSpPr/>
          <p:nvPr/>
        </p:nvSpPr>
        <p:spPr>
          <a:xfrm>
            <a:off x="7219943" y="4262341"/>
            <a:ext cx="2381251" cy="778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ellix"/>
                <a:ea typeface="+mn-ea"/>
                <a:cs typeface="+mn-cs"/>
              </a:rPr>
              <a:t>Heimelektronik wächst online von 2019 bis 2023 um</a:t>
            </a:r>
          </a:p>
          <a:p>
            <a:pPr marL="0" marR="0" lvl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ellix"/>
                <a:ea typeface="+mn-ea"/>
                <a:cs typeface="+mn-cs"/>
              </a:rPr>
              <a:t>+61%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E4C5259-EAA0-0610-D53D-39D21CA8A118}"/>
              </a:ext>
            </a:extLst>
          </p:cNvPr>
          <p:cNvSpPr/>
          <p:nvPr/>
        </p:nvSpPr>
        <p:spPr>
          <a:xfrm>
            <a:off x="7219944" y="3241546"/>
            <a:ext cx="2381251" cy="778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CH" sz="1200" b="1">
                <a:solidFill>
                  <a:schemeClr val="bg1"/>
                </a:solidFill>
              </a:rPr>
              <a:t>Online Inland wächst im Jahr 2024 gerade noch</a:t>
            </a:r>
          </a:p>
          <a:p>
            <a:pPr marL="0" indent="0" algn="ctr">
              <a:buNone/>
            </a:pPr>
            <a:r>
              <a:rPr lang="de-CH" sz="2400" b="1">
                <a:solidFill>
                  <a:schemeClr val="bg1"/>
                </a:solidFill>
              </a:rPr>
              <a:t>+3.5%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6DBE140-8C17-DDDA-C703-0B06A097FECE}"/>
              </a:ext>
            </a:extLst>
          </p:cNvPr>
          <p:cNvSpPr/>
          <p:nvPr/>
        </p:nvSpPr>
        <p:spPr>
          <a:xfrm>
            <a:off x="7219268" y="5092707"/>
            <a:ext cx="2381251" cy="778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CH" sz="1200" b="1">
                <a:solidFill>
                  <a:schemeClr val="bg1"/>
                </a:solidFill>
              </a:rPr>
              <a:t>Heimelektronik schrumpft on- bzw. offline im Jahr 2024 um</a:t>
            </a:r>
          </a:p>
          <a:p>
            <a:pPr marL="0" indent="0" algn="ctr">
              <a:buNone/>
            </a:pPr>
            <a:r>
              <a:rPr lang="de-CH" sz="2400" b="1">
                <a:solidFill>
                  <a:schemeClr val="bg1"/>
                </a:solidFill>
              </a:rPr>
              <a:t>-4% </a:t>
            </a:r>
            <a:r>
              <a:rPr lang="de-CH" sz="1800">
                <a:solidFill>
                  <a:schemeClr val="bg1"/>
                </a:solidFill>
              </a:rPr>
              <a:t>bzw. </a:t>
            </a:r>
            <a:r>
              <a:rPr lang="de-CH" sz="2400" b="1">
                <a:solidFill>
                  <a:schemeClr val="bg1"/>
                </a:solidFill>
              </a:rPr>
              <a:t>-7%</a:t>
            </a:r>
          </a:p>
        </p:txBody>
      </p:sp>
      <p:graphicFrame>
        <p:nvGraphicFramePr>
          <p:cNvPr id="24" name="Diagramm 23">
            <a:extLst>
              <a:ext uri="{FF2B5EF4-FFF2-40B4-BE49-F238E27FC236}">
                <a16:creationId xmlns:a16="http://schemas.microsoft.com/office/drawing/2014/main" id="{A26AD6AA-8DA3-29DE-08D4-580A0B5959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1554747"/>
              </p:ext>
            </p:extLst>
          </p:nvPr>
        </p:nvGraphicFramePr>
        <p:xfrm>
          <a:off x="2951421" y="1304844"/>
          <a:ext cx="3361643" cy="2449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" name="Textfeld 24">
            <a:extLst>
              <a:ext uri="{FF2B5EF4-FFF2-40B4-BE49-F238E27FC236}">
                <a16:creationId xmlns:a16="http://schemas.microsoft.com/office/drawing/2014/main" id="{C4F6884F-2581-6309-A55D-E3C9D2472FE2}"/>
              </a:ext>
            </a:extLst>
          </p:cNvPr>
          <p:cNvSpPr txBox="1"/>
          <p:nvPr/>
        </p:nvSpPr>
        <p:spPr>
          <a:xfrm>
            <a:off x="3330339" y="1521871"/>
            <a:ext cx="221214" cy="1508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sz="1000" b="1"/>
              <a:t>91.7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76583D3-53CA-0A48-FCC0-956C31F255FF}"/>
              </a:ext>
            </a:extLst>
          </p:cNvPr>
          <p:cNvSpPr txBox="1"/>
          <p:nvPr/>
        </p:nvSpPr>
        <p:spPr>
          <a:xfrm>
            <a:off x="3789800" y="1512245"/>
            <a:ext cx="245259" cy="1508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sz="1000" b="1"/>
              <a:t>99.9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B9B3F13-619E-21A8-A18A-C54845DA36D9}"/>
              </a:ext>
            </a:extLst>
          </p:cNvPr>
          <p:cNvSpPr txBox="1"/>
          <p:nvPr/>
        </p:nvSpPr>
        <p:spPr>
          <a:xfrm>
            <a:off x="4241654" y="1512245"/>
            <a:ext cx="310983" cy="1508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sz="1000" b="1"/>
              <a:t>102.3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F2BE422-DAF2-CF16-BEC7-41A3A151C3D9}"/>
              </a:ext>
            </a:extLst>
          </p:cNvPr>
          <p:cNvSpPr txBox="1"/>
          <p:nvPr/>
        </p:nvSpPr>
        <p:spPr>
          <a:xfrm>
            <a:off x="4711139" y="1502619"/>
            <a:ext cx="307778" cy="1508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sz="1000" b="1"/>
              <a:t>102.6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798FA8A-D8E1-1A18-5C38-7B5CA608E6A2}"/>
              </a:ext>
            </a:extLst>
          </p:cNvPr>
          <p:cNvSpPr txBox="1"/>
          <p:nvPr/>
        </p:nvSpPr>
        <p:spPr>
          <a:xfrm>
            <a:off x="5178189" y="1502618"/>
            <a:ext cx="317395" cy="1508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sz="1000" b="1"/>
              <a:t>103.0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746A3AC-EE5C-9D11-BE62-FA8A8E816841}"/>
              </a:ext>
            </a:extLst>
          </p:cNvPr>
          <p:cNvSpPr txBox="1"/>
          <p:nvPr/>
        </p:nvSpPr>
        <p:spPr>
          <a:xfrm>
            <a:off x="5662496" y="1501086"/>
            <a:ext cx="304571" cy="1508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sz="1000" b="1"/>
              <a:t>103.7</a:t>
            </a:r>
          </a:p>
        </p:txBody>
      </p:sp>
      <p:graphicFrame>
        <p:nvGraphicFramePr>
          <p:cNvPr id="32" name="Diagramm 31">
            <a:extLst>
              <a:ext uri="{FF2B5EF4-FFF2-40B4-BE49-F238E27FC236}">
                <a16:creationId xmlns:a16="http://schemas.microsoft.com/office/drawing/2014/main" id="{5567D43F-D8C0-E5CA-20BE-FA7D6A5B9B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7027643"/>
              </p:ext>
            </p:extLst>
          </p:nvPr>
        </p:nvGraphicFramePr>
        <p:xfrm>
          <a:off x="2804161" y="3881662"/>
          <a:ext cx="3539490" cy="1994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3" name="Textfeld 32">
            <a:extLst>
              <a:ext uri="{FF2B5EF4-FFF2-40B4-BE49-F238E27FC236}">
                <a16:creationId xmlns:a16="http://schemas.microsoft.com/office/drawing/2014/main" id="{06E582D4-3512-057C-992C-9E00DFE43D27}"/>
              </a:ext>
            </a:extLst>
          </p:cNvPr>
          <p:cNvSpPr txBox="1"/>
          <p:nvPr/>
        </p:nvSpPr>
        <p:spPr>
          <a:xfrm>
            <a:off x="3747734" y="1296559"/>
            <a:ext cx="1926810" cy="1508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sz="1000" b="1"/>
              <a:t>Detailhandel Schweiz 2019-2024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2534DE55-4EBF-3984-85D2-05E98A2BC670}"/>
              </a:ext>
            </a:extLst>
          </p:cNvPr>
          <p:cNvSpPr txBox="1"/>
          <p:nvPr/>
        </p:nvSpPr>
        <p:spPr>
          <a:xfrm>
            <a:off x="3345572" y="4027860"/>
            <a:ext cx="157095" cy="1508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sz="1000" b="1"/>
              <a:t>5.1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59902B1-7D36-15F7-5D84-3E6EF2EAFECA}"/>
              </a:ext>
            </a:extLst>
          </p:cNvPr>
          <p:cNvSpPr txBox="1"/>
          <p:nvPr/>
        </p:nvSpPr>
        <p:spPr>
          <a:xfrm>
            <a:off x="3805033" y="4018234"/>
            <a:ext cx="181140" cy="1508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sz="1000" b="1"/>
              <a:t>5.5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BFA59656-6162-EA15-ADC4-5EB5513E6C06}"/>
              </a:ext>
            </a:extLst>
          </p:cNvPr>
          <p:cNvSpPr txBox="1"/>
          <p:nvPr/>
        </p:nvSpPr>
        <p:spPr>
          <a:xfrm>
            <a:off x="4292954" y="4018234"/>
            <a:ext cx="174728" cy="1508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sz="1000" b="1"/>
              <a:t>5.7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378A1A8E-2867-08DF-1D89-0976408B855C}"/>
              </a:ext>
            </a:extLst>
          </p:cNvPr>
          <p:cNvSpPr txBox="1"/>
          <p:nvPr/>
        </p:nvSpPr>
        <p:spPr>
          <a:xfrm>
            <a:off x="4740184" y="4008608"/>
            <a:ext cx="177934" cy="1508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sz="1000" b="1"/>
              <a:t>5.6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D73E2555-07E0-7884-8182-CAA2F47ACED7}"/>
              </a:ext>
            </a:extLst>
          </p:cNvPr>
          <p:cNvSpPr txBox="1"/>
          <p:nvPr/>
        </p:nvSpPr>
        <p:spPr>
          <a:xfrm>
            <a:off x="5220164" y="4008607"/>
            <a:ext cx="181140" cy="1508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sz="1000" b="1"/>
              <a:t>5.5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54F45C32-66EC-468E-E73C-4BF20F495062}"/>
              </a:ext>
            </a:extLst>
          </p:cNvPr>
          <p:cNvSpPr txBox="1"/>
          <p:nvPr/>
        </p:nvSpPr>
        <p:spPr>
          <a:xfrm>
            <a:off x="5679110" y="4007075"/>
            <a:ext cx="181140" cy="1508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sz="1000" b="1"/>
              <a:t>5.2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65B77390-1756-E461-B679-1BCB9CCD7579}"/>
              </a:ext>
            </a:extLst>
          </p:cNvPr>
          <p:cNvSpPr txBox="1"/>
          <p:nvPr/>
        </p:nvSpPr>
        <p:spPr>
          <a:xfrm>
            <a:off x="3529948" y="3788594"/>
            <a:ext cx="2069477" cy="1508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sz="1000" b="1"/>
              <a:t>Heimelektronik Schweiz 2019-2024</a:t>
            </a:r>
          </a:p>
        </p:txBody>
      </p:sp>
      <p:sp>
        <p:nvSpPr>
          <p:cNvPr id="47" name="Gleichschenkliges Dreieck 46">
            <a:extLst>
              <a:ext uri="{FF2B5EF4-FFF2-40B4-BE49-F238E27FC236}">
                <a16:creationId xmlns:a16="http://schemas.microsoft.com/office/drawing/2014/main" id="{47372114-C492-526B-1309-340E426A517D}"/>
              </a:ext>
            </a:extLst>
          </p:cNvPr>
          <p:cNvSpPr/>
          <p:nvPr/>
        </p:nvSpPr>
        <p:spPr>
          <a:xfrm rot="10800000">
            <a:off x="5024879" y="5817802"/>
            <a:ext cx="283385" cy="6529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F6FB4818-FAF6-6C5A-C9B7-D400D4407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4906" y="5969394"/>
            <a:ext cx="333306" cy="333306"/>
          </a:xfrm>
          <a:prstGeom prst="rect">
            <a:avLst/>
          </a:prstGeom>
        </p:spPr>
      </p:pic>
      <p:pic>
        <p:nvPicPr>
          <p:cNvPr id="2052" name="Picture 4" descr="STEG Electronics – Wikipedia">
            <a:extLst>
              <a:ext uri="{FF2B5EF4-FFF2-40B4-BE49-F238E27FC236}">
                <a16:creationId xmlns:a16="http://schemas.microsoft.com/office/drawing/2014/main" id="{C1F0D44F-5873-17AC-EE87-232B008E5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342" y="5969394"/>
            <a:ext cx="604658" cy="21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icrospot Black Friday 2025 - Technik für alle Lebenslagen">
            <a:extLst>
              <a:ext uri="{FF2B5EF4-FFF2-40B4-BE49-F238E27FC236}">
                <a16:creationId xmlns:a16="http://schemas.microsoft.com/office/drawing/2014/main" id="{3DE429B0-03C6-A27F-ECB4-5DFE4129A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92" y="6257655"/>
            <a:ext cx="666610" cy="33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Gleichschenkliges Dreieck 50">
            <a:extLst>
              <a:ext uri="{FF2B5EF4-FFF2-40B4-BE49-F238E27FC236}">
                <a16:creationId xmlns:a16="http://schemas.microsoft.com/office/drawing/2014/main" id="{0D97F45D-2CE2-D85F-CABC-234EF11298A5}"/>
              </a:ext>
            </a:extLst>
          </p:cNvPr>
          <p:cNvSpPr/>
          <p:nvPr/>
        </p:nvSpPr>
        <p:spPr>
          <a:xfrm rot="10800000">
            <a:off x="5576865" y="5817802"/>
            <a:ext cx="283385" cy="6529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2" name="Gleichschenkliges Dreieck 51">
            <a:extLst>
              <a:ext uri="{FF2B5EF4-FFF2-40B4-BE49-F238E27FC236}">
                <a16:creationId xmlns:a16="http://schemas.microsoft.com/office/drawing/2014/main" id="{50744653-2538-AEC8-AF55-611210C2A70C}"/>
              </a:ext>
            </a:extLst>
          </p:cNvPr>
          <p:cNvSpPr/>
          <p:nvPr/>
        </p:nvSpPr>
        <p:spPr>
          <a:xfrm rot="5400000">
            <a:off x="5293191" y="3415454"/>
            <a:ext cx="2781300" cy="42862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pic>
        <p:nvPicPr>
          <p:cNvPr id="2056" name="Picture 8" descr="Temu | Entdecke die neuesten Kleidungsstücke, Schönheitsprodukte,  Hauswaren, Schmuck und mehr">
            <a:extLst>
              <a:ext uri="{FF2B5EF4-FFF2-40B4-BE49-F238E27FC236}">
                <a16:creationId xmlns:a16="http://schemas.microsoft.com/office/drawing/2014/main" id="{9D506AA8-FF33-BB95-F340-FB0363560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43" y="3459962"/>
            <a:ext cx="348437" cy="34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Gleichschenkliges Dreieck 52">
            <a:extLst>
              <a:ext uri="{FF2B5EF4-FFF2-40B4-BE49-F238E27FC236}">
                <a16:creationId xmlns:a16="http://schemas.microsoft.com/office/drawing/2014/main" id="{6788803B-4707-A597-6DEE-5D81BAA951E7}"/>
              </a:ext>
            </a:extLst>
          </p:cNvPr>
          <p:cNvSpPr/>
          <p:nvPr/>
        </p:nvSpPr>
        <p:spPr>
          <a:xfrm rot="18982018">
            <a:off x="5781341" y="3387151"/>
            <a:ext cx="283385" cy="8369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046C2683-2049-4B1E-7508-EA883AD9A6D9}"/>
              </a:ext>
            </a:extLst>
          </p:cNvPr>
          <p:cNvSpPr txBox="1"/>
          <p:nvPr/>
        </p:nvSpPr>
        <p:spPr>
          <a:xfrm>
            <a:off x="4085527" y="6015046"/>
            <a:ext cx="727763" cy="1508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>
              <a:buNone/>
            </a:pPr>
            <a:r>
              <a:rPr lang="de-CH" sz="1000"/>
              <a:t>100 Mio.CHF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0297D337-7321-78E5-15AA-8E4FDB2758ED}"/>
              </a:ext>
            </a:extLst>
          </p:cNvPr>
          <p:cNvSpPr txBox="1"/>
          <p:nvPr/>
        </p:nvSpPr>
        <p:spPr>
          <a:xfrm>
            <a:off x="4085503" y="6348901"/>
            <a:ext cx="745397" cy="1508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>
              <a:buNone/>
            </a:pPr>
            <a:r>
              <a:rPr lang="de-CH" sz="1000"/>
              <a:t>250 Mio.CHF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44F7D2B5-9806-DCB3-0758-E6E81A6FE923}"/>
              </a:ext>
            </a:extLst>
          </p:cNvPr>
          <p:cNvSpPr txBox="1"/>
          <p:nvPr/>
        </p:nvSpPr>
        <p:spPr>
          <a:xfrm>
            <a:off x="5988216" y="6003305"/>
            <a:ext cx="830356" cy="3108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>
              <a:buNone/>
            </a:pPr>
            <a:r>
              <a:rPr lang="de-CH" sz="1000"/>
              <a:t>400 Mio.CHF</a:t>
            </a:r>
          </a:p>
          <a:p>
            <a:pPr marL="0" indent="0">
              <a:buNone/>
            </a:pPr>
            <a:r>
              <a:rPr lang="de-CH" sz="1000"/>
              <a:t>(500 Mio.CHF)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3DB4554-6431-817B-138B-3C360FE3FF5E}"/>
              </a:ext>
            </a:extLst>
          </p:cNvPr>
          <p:cNvSpPr txBox="1"/>
          <p:nvPr/>
        </p:nvSpPr>
        <p:spPr>
          <a:xfrm rot="16200000">
            <a:off x="2915908" y="4504364"/>
            <a:ext cx="341440" cy="1357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>
              <a:buNone/>
            </a:pPr>
            <a:r>
              <a:rPr lang="de-CH" sz="900"/>
              <a:t>Online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E1F84E3-942B-0F8B-B872-107DABA8CC60}"/>
              </a:ext>
            </a:extLst>
          </p:cNvPr>
          <p:cNvSpPr txBox="1"/>
          <p:nvPr/>
        </p:nvSpPr>
        <p:spPr>
          <a:xfrm rot="16200000">
            <a:off x="2917214" y="5049946"/>
            <a:ext cx="351058" cy="1357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>
              <a:buNone/>
            </a:pPr>
            <a:r>
              <a:rPr lang="de-CH" sz="900"/>
              <a:t>Offline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B845DC5-A14E-B15D-DE1F-7B8505A02223}"/>
              </a:ext>
            </a:extLst>
          </p:cNvPr>
          <p:cNvSpPr txBox="1"/>
          <p:nvPr/>
        </p:nvSpPr>
        <p:spPr>
          <a:xfrm rot="16200000">
            <a:off x="2911100" y="2637420"/>
            <a:ext cx="351058" cy="1357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>
              <a:buNone/>
            </a:pPr>
            <a:r>
              <a:rPr lang="de-CH" sz="900"/>
              <a:t>Offline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25FACCB-3031-DF88-3F06-27DADFE12974}"/>
              </a:ext>
            </a:extLst>
          </p:cNvPr>
          <p:cNvSpPr txBox="1"/>
          <p:nvPr/>
        </p:nvSpPr>
        <p:spPr>
          <a:xfrm rot="16200000">
            <a:off x="2814790" y="1917308"/>
            <a:ext cx="687689" cy="2797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CH" sz="900"/>
              <a:t>Online</a:t>
            </a:r>
          </a:p>
          <a:p>
            <a:pPr marL="0" indent="0" algn="ctr">
              <a:buNone/>
            </a:pPr>
            <a:r>
              <a:rPr lang="de-CH" sz="900"/>
              <a:t>(Aus-/Inland)</a:t>
            </a:r>
          </a:p>
        </p:txBody>
      </p:sp>
    </p:spTree>
    <p:extLst>
      <p:ext uri="{BB962C8B-B14F-4D97-AF65-F5344CB8AC3E}">
        <p14:creationId xmlns:p14="http://schemas.microsoft.com/office/powerpoint/2010/main" val="995706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FE2D8-C034-75DF-A6BC-5DACB27EE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8F12A1BE-6484-FDD7-249A-C5F325C003D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1" imgW="408" imgH="408" progId="TCLayout.ActiveDocument.1">
                  <p:embed/>
                </p:oleObj>
              </mc:Choice>
              <mc:Fallback>
                <p:oleObj name="think-cell Folie" r:id="rId11" imgW="408" imgH="40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F12A1BE-6484-FDD7-249A-C5F325C003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6DACE575-6181-4E26-E26F-356F9CEFF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CH"/>
              <a:t>Interne Realität Mitte 2024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E5FC695-5E06-3470-13C8-053FEC93D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0394" y="6459036"/>
            <a:ext cx="434790" cy="144016"/>
          </a:xfrm>
        </p:spPr>
        <p:txBody>
          <a:bodyPr/>
          <a:lstStyle/>
          <a:p>
            <a:fld id="{442AD375-037F-43D0-B059-5172DA06796A}" type="slidenum">
              <a:rPr lang="de-CH" noProof="0" smtClean="0"/>
              <a:pPr/>
              <a:t>5</a:t>
            </a:fld>
            <a:endParaRPr lang="de-CH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CEE17EA-265D-5575-8ED0-B5D902117F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Was hat sich zwischen 2019 und 2023/24 verändert – die Pandemie als Brandbeschleuniger</a:t>
            </a:r>
          </a:p>
        </p:txBody>
      </p:sp>
      <p:graphicFrame>
        <p:nvGraphicFramePr>
          <p:cNvPr id="119" name="Chart 3">
            <a:extLst>
              <a:ext uri="{FF2B5EF4-FFF2-40B4-BE49-F238E27FC236}">
                <a16:creationId xmlns:a16="http://schemas.microsoft.com/office/drawing/2014/main" id="{9AAA1882-65E6-E2BF-B3CB-19B2B115EEBD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0446463"/>
              </p:ext>
            </p:extLst>
          </p:nvPr>
        </p:nvGraphicFramePr>
        <p:xfrm>
          <a:off x="2517746" y="1614218"/>
          <a:ext cx="2733675" cy="4521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374DE853-B26E-1550-174A-C980688A40C9}"/>
              </a:ext>
            </a:extLst>
          </p:cNvPr>
          <p:cNvCxnSpPr/>
          <p:nvPr>
            <p:custDataLst>
              <p:tags r:id="rId3"/>
            </p:custDataLst>
          </p:nvPr>
        </p:nvCxnSpPr>
        <p:spPr bwMode="gray">
          <a:xfrm>
            <a:off x="2998759" y="1764829"/>
            <a:ext cx="233363" cy="0"/>
          </a:xfrm>
          <a:prstGeom prst="line">
            <a:avLst/>
          </a:prstGeom>
          <a:ln w="19050" cap="rnd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EE1E72AD-AADC-B26C-7B1D-CCF8EB5C511F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>
            <a:off x="2998759" y="1974379"/>
            <a:ext cx="233363" cy="0"/>
          </a:xfrm>
          <a:prstGeom prst="line">
            <a:avLst/>
          </a:prstGeom>
          <a:ln w="19050" cap="rnd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5657B7A5-5981-00DA-ED69-968B2E6E8740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3082896" y="1733079"/>
            <a:ext cx="63500" cy="63500"/>
          </a:xfrm>
          <a:prstGeom prst="ellipse">
            <a:avLst/>
          </a:prstGeom>
          <a:solidFill>
            <a:schemeClr val="accent1"/>
          </a:solidFill>
          <a:ln w="9525" cmpd="sng" algn="ctr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591CB72E-F0A6-B3AB-EB39-4BCE8E24DE5E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3082896" y="1942629"/>
            <a:ext cx="63500" cy="63500"/>
          </a:xfrm>
          <a:prstGeom prst="ellipse">
            <a:avLst/>
          </a:prstGeom>
          <a:solidFill>
            <a:schemeClr val="accent2"/>
          </a:solidFill>
          <a:ln w="9525" cmpd="sng" algn="ctr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CDE5D1CB-8587-4002-3984-637D2AF12308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3292446" y="1688629"/>
            <a:ext cx="85407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000" indent="-180000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CD670909-8577-4C3A-85CC-F0FBF5D6D0D3}" type="datetime'''''''''Um''''satz ''''''''i''''n'''''' Mio.'''''''''''''">
              <a:rPr lang="de-CH" altLang="en-US" sz="1000" smtClean="0"/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  <a:t>Umsatz in Mio.</a:t>
            </a:fld>
            <a:endParaRPr lang="de-CH" sz="1000" noProof="0"/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66D9D4ED-D506-7B59-C5C9-EFBAF88FD721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3292446" y="1898179"/>
            <a:ext cx="82867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000" indent="-180000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1B1ED990-A734-4ED0-9F38-13E9D0EF1CBB}" type="datetime'M''''i''''''t''arb''''e''i''t''''''''e''''''''''nde'''">
              <a:rPr lang="de-CH" altLang="en-US" sz="1000" smtClean="0">
                <a:effectLst/>
              </a:rPr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  <a:t>Mitarbeitende</a:t>
            </a:fld>
            <a:endParaRPr lang="de-CH" sz="1000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9163E34-0D86-2DFB-40B6-FC886A65F214}"/>
              </a:ext>
            </a:extLst>
          </p:cNvPr>
          <p:cNvSpPr/>
          <p:nvPr/>
        </p:nvSpPr>
        <p:spPr>
          <a:xfrm>
            <a:off x="4051271" y="4105840"/>
            <a:ext cx="962024" cy="5403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CH" sz="900" b="1">
                <a:solidFill>
                  <a:schemeClr val="bg1"/>
                </a:solidFill>
              </a:rPr>
              <a:t>Umsatz</a:t>
            </a:r>
          </a:p>
          <a:p>
            <a:pPr marL="0" indent="0" algn="ctr">
              <a:buNone/>
            </a:pPr>
            <a:r>
              <a:rPr lang="de-CH" sz="1600" b="1">
                <a:solidFill>
                  <a:schemeClr val="bg1"/>
                </a:solidFill>
              </a:rPr>
              <a:t>+41%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2AC923B-6821-5F48-B658-28E2F38D2BDF}"/>
              </a:ext>
            </a:extLst>
          </p:cNvPr>
          <p:cNvSpPr/>
          <p:nvPr/>
        </p:nvSpPr>
        <p:spPr>
          <a:xfrm>
            <a:off x="4051270" y="4703228"/>
            <a:ext cx="962025" cy="5403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CH" sz="900" b="1">
                <a:solidFill>
                  <a:schemeClr val="bg1"/>
                </a:solidFill>
              </a:rPr>
              <a:t>Mitarbeitende</a:t>
            </a:r>
            <a:r>
              <a:rPr lang="de-CH" sz="1600" b="1">
                <a:solidFill>
                  <a:schemeClr val="bg1"/>
                </a:solidFill>
              </a:rPr>
              <a:t> +68%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7D339F9-5712-E562-7435-F60ECEEB42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98721" y="6062897"/>
            <a:ext cx="952500" cy="200024"/>
          </a:xfrm>
          <a:prstGeom prst="rect">
            <a:avLst/>
          </a:prstGeom>
        </p:spPr>
      </p:pic>
      <p:pic>
        <p:nvPicPr>
          <p:cNvPr id="1026" name="Picture 2" descr="Competec und Schoch Vögtli eröffnen Bürostandort in Winterthur">
            <a:extLst>
              <a:ext uri="{FF2B5EF4-FFF2-40B4-BE49-F238E27FC236}">
                <a16:creationId xmlns:a16="http://schemas.microsoft.com/office/drawing/2014/main" id="{005E9EDF-88E6-DB7C-AC9D-D00D2D044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25353" r="10400" b="17521"/>
          <a:stretch>
            <a:fillRect/>
          </a:stretch>
        </p:blipFill>
        <p:spPr bwMode="auto">
          <a:xfrm>
            <a:off x="3732181" y="6061398"/>
            <a:ext cx="771526" cy="35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leichschenkliges Dreieck 14">
            <a:extLst>
              <a:ext uri="{FF2B5EF4-FFF2-40B4-BE49-F238E27FC236}">
                <a16:creationId xmlns:a16="http://schemas.microsoft.com/office/drawing/2014/main" id="{2597EE7C-7E19-4FC9-CA28-0DA776A61F06}"/>
              </a:ext>
            </a:extLst>
          </p:cNvPr>
          <p:cNvSpPr/>
          <p:nvPr/>
        </p:nvSpPr>
        <p:spPr>
          <a:xfrm>
            <a:off x="2972195" y="5853346"/>
            <a:ext cx="434551" cy="15875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16" name="Gleichschenkliges Dreieck 15">
            <a:extLst>
              <a:ext uri="{FF2B5EF4-FFF2-40B4-BE49-F238E27FC236}">
                <a16:creationId xmlns:a16="http://schemas.microsoft.com/office/drawing/2014/main" id="{F95B6C6D-7DD4-5C49-40BD-65D45251127A}"/>
              </a:ext>
            </a:extLst>
          </p:cNvPr>
          <p:cNvSpPr/>
          <p:nvPr/>
        </p:nvSpPr>
        <p:spPr>
          <a:xfrm>
            <a:off x="3877070" y="5853346"/>
            <a:ext cx="434551" cy="15875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18" name="Gleichschenkliges Dreieck 17">
            <a:extLst>
              <a:ext uri="{FF2B5EF4-FFF2-40B4-BE49-F238E27FC236}">
                <a16:creationId xmlns:a16="http://schemas.microsoft.com/office/drawing/2014/main" id="{558352BF-1057-E41F-6B71-1C1642CB4D72}"/>
              </a:ext>
            </a:extLst>
          </p:cNvPr>
          <p:cNvSpPr/>
          <p:nvPr/>
        </p:nvSpPr>
        <p:spPr>
          <a:xfrm rot="5400000">
            <a:off x="4503707" y="3509313"/>
            <a:ext cx="2781300" cy="42862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1D78074-12F3-ED0C-909E-EB8AFE8A29E6}"/>
              </a:ext>
            </a:extLst>
          </p:cNvPr>
          <p:cNvSpPr/>
          <p:nvPr/>
        </p:nvSpPr>
        <p:spPr>
          <a:xfrm>
            <a:off x="6833933" y="1773781"/>
            <a:ext cx="2381251" cy="778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CH" sz="1200" b="1" dirty="0">
                <a:solidFill>
                  <a:schemeClr val="bg1"/>
                </a:solidFill>
              </a:rPr>
              <a:t>Strukturelle und kulturelle Herausforderung zum Gross-Unternehmen 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06D6CE30-9747-40A5-72AE-BBB1D8E037AC}"/>
              </a:ext>
            </a:extLst>
          </p:cNvPr>
          <p:cNvSpPr/>
          <p:nvPr/>
        </p:nvSpPr>
        <p:spPr>
          <a:xfrm>
            <a:off x="6833929" y="2590498"/>
            <a:ext cx="2381251" cy="778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CH" sz="1200" b="1">
                <a:solidFill>
                  <a:schemeClr val="bg1"/>
                </a:solidFill>
              </a:rPr>
              <a:t>Tiefe Automatisierung und Digitalisierung; keine  skalierbare Organisation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A8C94DD8-22A9-FE4B-BF53-EA01DC7169C4}"/>
              </a:ext>
            </a:extLst>
          </p:cNvPr>
          <p:cNvSpPr/>
          <p:nvPr/>
        </p:nvSpPr>
        <p:spPr>
          <a:xfrm>
            <a:off x="6833927" y="4244740"/>
            <a:ext cx="2381251" cy="778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CH" sz="1200" b="1">
                <a:solidFill>
                  <a:schemeClr val="bg1"/>
                </a:solidFill>
              </a:rPr>
              <a:t>Hohe Komplexität der Strukturen, keine übergreifende Strategie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7F021FA-F9D5-1FC1-D51A-74CF4C35D6F9}"/>
              </a:ext>
            </a:extLst>
          </p:cNvPr>
          <p:cNvSpPr/>
          <p:nvPr/>
        </p:nvSpPr>
        <p:spPr>
          <a:xfrm>
            <a:off x="6833928" y="3416740"/>
            <a:ext cx="2381251" cy="778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indent="0" algn="ctr">
              <a:buNone/>
            </a:pPr>
            <a:r>
              <a:rPr lang="de-CH" sz="1200" b="1" dirty="0">
                <a:solidFill>
                  <a:schemeClr val="bg1"/>
                </a:solidFill>
              </a:rPr>
              <a:t>Tiefe Innovationsfähigkeit  und Kundenausrichtung durch Firmenintegration &amp; IT-Setup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8479C3E0-05F3-3E41-3848-505163EE4840}"/>
              </a:ext>
            </a:extLst>
          </p:cNvPr>
          <p:cNvSpPr/>
          <p:nvPr/>
        </p:nvSpPr>
        <p:spPr>
          <a:xfrm>
            <a:off x="6833252" y="5075106"/>
            <a:ext cx="2381251" cy="778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CH" sz="1200" b="1" dirty="0">
                <a:solidFill>
                  <a:schemeClr val="bg1"/>
                </a:solidFill>
              </a:rPr>
              <a:t>Kostendruck durch Vor-Investitionen in zukünftiges Wachstum</a:t>
            </a:r>
          </a:p>
        </p:txBody>
      </p:sp>
    </p:spTree>
    <p:extLst>
      <p:ext uri="{BB962C8B-B14F-4D97-AF65-F5344CB8AC3E}">
        <p14:creationId xmlns:p14="http://schemas.microsoft.com/office/powerpoint/2010/main" val="1837426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B4008-A38A-9CAA-0AF2-54B12B5BE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hink-cell data - do not delete" hidden="1">
            <a:extLst>
              <a:ext uri="{FF2B5EF4-FFF2-40B4-BE49-F238E27FC236}">
                <a16:creationId xmlns:a16="http://schemas.microsoft.com/office/drawing/2014/main" id="{5C7DB92B-C907-A461-BDB8-93A52D9814E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TCLayout.ActiveDocument.1">
                  <p:embed/>
                </p:oleObj>
              </mc:Choice>
              <mc:Fallback>
                <p:oleObj name="think-cell Folie" r:id="rId3" imgW="360" imgH="360" progId="TCLayout.ActiveDocument.1">
                  <p:embed/>
                  <p:pic>
                    <p:nvPicPr>
                      <p:cNvPr id="2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C7DB92B-C907-A461-BDB8-93A52D9814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CB082A3-3C18-EB3C-FE2B-6C1A6A326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CH"/>
              <a:t>Phasen unserer Transformation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BBE4C75-3C08-460C-4B75-A79F01B3C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dirty="0"/>
              <a:t>Digital B2B Forum 2025 – Die </a:t>
            </a:r>
            <a:r>
              <a:rPr lang="de-DE" noProof="0" dirty="0" err="1"/>
              <a:t>Brack.Alltron</a:t>
            </a:r>
            <a:r>
              <a:rPr lang="de-DE" noProof="0" dirty="0"/>
              <a:t> Transformation</a:t>
            </a:r>
            <a:endParaRPr lang="de-CH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25122BF-54E8-5DBA-7592-3A09B053D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6</a:t>
            </a:fld>
            <a:endParaRPr lang="de-CH" noProof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924D4D1-6629-2A5E-AADC-55726D0E3E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Die Fokuspunkte zwischen 2024 und 2026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650626D-0A2B-C2EA-39B3-8FD88C984E35}"/>
              </a:ext>
            </a:extLst>
          </p:cNvPr>
          <p:cNvSpPr/>
          <p:nvPr/>
        </p:nvSpPr>
        <p:spPr>
          <a:xfrm>
            <a:off x="-11910" y="2066053"/>
            <a:ext cx="12203909" cy="1934447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bg1"/>
            </a:solidFill>
          </a:ln>
          <a:effectLst>
            <a:outerShdw blurRad="139700" dist="25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/>
          </a:p>
        </p:txBody>
      </p:sp>
      <p:sp>
        <p:nvSpPr>
          <p:cNvPr id="14" name="Ellipse 26">
            <a:extLst>
              <a:ext uri="{FF2B5EF4-FFF2-40B4-BE49-F238E27FC236}">
                <a16:creationId xmlns:a16="http://schemas.microsoft.com/office/drawing/2014/main" id="{016C98D2-F25B-DCF8-5813-B6BFF05C8292}"/>
              </a:ext>
            </a:extLst>
          </p:cNvPr>
          <p:cNvSpPr>
            <a:spLocks noChangeAspect="1"/>
          </p:cNvSpPr>
          <p:nvPr/>
        </p:nvSpPr>
        <p:spPr bwMode="auto">
          <a:xfrm>
            <a:off x="3065590" y="2277964"/>
            <a:ext cx="303752" cy="303754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400" b="1">
                <a:solidFill>
                  <a:schemeClr val="tx1"/>
                </a:solidFill>
              </a:rPr>
              <a:t>2. HJ 2024</a:t>
            </a:r>
          </a:p>
        </p:txBody>
      </p:sp>
      <p:sp>
        <p:nvSpPr>
          <p:cNvPr id="15" name="Ellipse 27">
            <a:extLst>
              <a:ext uri="{FF2B5EF4-FFF2-40B4-BE49-F238E27FC236}">
                <a16:creationId xmlns:a16="http://schemas.microsoft.com/office/drawing/2014/main" id="{39AC3CD0-0C38-CA84-285B-2F46A49C853D}"/>
              </a:ext>
            </a:extLst>
          </p:cNvPr>
          <p:cNvSpPr>
            <a:spLocks noChangeAspect="1"/>
          </p:cNvSpPr>
          <p:nvPr/>
        </p:nvSpPr>
        <p:spPr bwMode="auto">
          <a:xfrm>
            <a:off x="5882310" y="2277964"/>
            <a:ext cx="303752" cy="303754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400" b="1">
                <a:solidFill>
                  <a:schemeClr val="tx1"/>
                </a:solidFill>
              </a:rPr>
              <a:t>1. HJ 2025</a:t>
            </a:r>
          </a:p>
        </p:txBody>
      </p:sp>
      <p:sp>
        <p:nvSpPr>
          <p:cNvPr id="16" name="Ellipse 28">
            <a:extLst>
              <a:ext uri="{FF2B5EF4-FFF2-40B4-BE49-F238E27FC236}">
                <a16:creationId xmlns:a16="http://schemas.microsoft.com/office/drawing/2014/main" id="{31A0713E-9F96-78BE-1429-84912A6F7822}"/>
              </a:ext>
            </a:extLst>
          </p:cNvPr>
          <p:cNvSpPr>
            <a:spLocks noChangeAspect="1"/>
          </p:cNvSpPr>
          <p:nvPr/>
        </p:nvSpPr>
        <p:spPr bwMode="auto">
          <a:xfrm>
            <a:off x="8546630" y="2277964"/>
            <a:ext cx="303752" cy="303754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400" b="1">
                <a:solidFill>
                  <a:schemeClr val="tx1"/>
                </a:solidFill>
              </a:rPr>
              <a:t>2. HJ 2025 &amp; GJ 2026</a:t>
            </a:r>
          </a:p>
        </p:txBody>
      </p:sp>
      <p:sp>
        <p:nvSpPr>
          <p:cNvPr id="19" name="Textplatzhalter 40">
            <a:extLst>
              <a:ext uri="{FF2B5EF4-FFF2-40B4-BE49-F238E27FC236}">
                <a16:creationId xmlns:a16="http://schemas.microsoft.com/office/drawing/2014/main" id="{C4EAE808-C02B-4D54-6754-F3C8D846CC63}"/>
              </a:ext>
            </a:extLst>
          </p:cNvPr>
          <p:cNvSpPr txBox="1">
            <a:spLocks/>
          </p:cNvSpPr>
          <p:nvPr/>
        </p:nvSpPr>
        <p:spPr>
          <a:xfrm>
            <a:off x="1709124" y="3851728"/>
            <a:ext cx="2748576" cy="1990272"/>
          </a:xfrm>
          <a:prstGeom prst="round2SameRect">
            <a:avLst>
              <a:gd name="adj1" fmla="val 0"/>
              <a:gd name="adj2" fmla="val 7653"/>
            </a:avLst>
          </a:prstGeom>
          <a:solidFill>
            <a:schemeClr val="bg1">
              <a:lumMod val="95000"/>
            </a:schemeClr>
          </a:solidFill>
          <a:effectLst>
            <a:innerShdw blurRad="63500" dist="50800" dir="16200000">
              <a:prstClr val="black">
                <a:alpha val="18000"/>
              </a:prstClr>
            </a:innerShdw>
          </a:effectLst>
        </p:spPr>
        <p:txBody>
          <a:bodyPr vert="horz" lIns="91440" tIns="324000" rIns="3600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de-DE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14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alibri" panose="020F050202020403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 Light" panose="020F0302020204030204" pitchFamily="34" charset="0"/>
              <a:buChar char="ꟷ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5488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‒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DE" sz="1100" b="1"/>
              <a:t>Kernelemente:</a:t>
            </a:r>
          </a:p>
          <a:p>
            <a:pPr marL="0" lvl="1" indent="0">
              <a:buNone/>
            </a:pPr>
            <a:r>
              <a:rPr lang="de-DE" sz="1100"/>
              <a:t>#onecompany</a:t>
            </a:r>
          </a:p>
          <a:p>
            <a:pPr marL="0" lvl="1" indent="0">
              <a:buNone/>
            </a:pPr>
            <a:r>
              <a:rPr lang="de-DE" sz="1100"/>
              <a:t>#oneteam</a:t>
            </a:r>
          </a:p>
          <a:p>
            <a:pPr marL="0" lvl="1" indent="0">
              <a:buNone/>
            </a:pPr>
            <a:r>
              <a:rPr lang="de-DE" sz="1100"/>
              <a:t>#onestrategy</a:t>
            </a:r>
          </a:p>
          <a:p>
            <a:endParaRPr lang="de-DE" sz="1100" b="0">
              <a:solidFill>
                <a:schemeClr val="tx1"/>
              </a:solidFill>
            </a:endParaRPr>
          </a:p>
        </p:txBody>
      </p:sp>
      <p:sp>
        <p:nvSpPr>
          <p:cNvPr id="20" name="Textplatzhalter 40">
            <a:extLst>
              <a:ext uri="{FF2B5EF4-FFF2-40B4-BE49-F238E27FC236}">
                <a16:creationId xmlns:a16="http://schemas.microsoft.com/office/drawing/2014/main" id="{87ABB692-F57F-53B9-83B4-F063D6AD9658}"/>
              </a:ext>
            </a:extLst>
          </p:cNvPr>
          <p:cNvSpPr txBox="1">
            <a:spLocks/>
          </p:cNvSpPr>
          <p:nvPr/>
        </p:nvSpPr>
        <p:spPr>
          <a:xfrm>
            <a:off x="4596956" y="3851728"/>
            <a:ext cx="2652185" cy="1990272"/>
          </a:xfrm>
          <a:prstGeom prst="round2SameRect">
            <a:avLst>
              <a:gd name="adj1" fmla="val 0"/>
              <a:gd name="adj2" fmla="val 7653"/>
            </a:avLst>
          </a:prstGeom>
          <a:solidFill>
            <a:schemeClr val="bg1">
              <a:lumMod val="95000"/>
            </a:schemeClr>
          </a:solidFill>
          <a:effectLst>
            <a:innerShdw blurRad="63500" dist="50800" dir="16200000">
              <a:prstClr val="black">
                <a:alpha val="18000"/>
              </a:prstClr>
            </a:innerShdw>
          </a:effectLst>
        </p:spPr>
        <p:txBody>
          <a:bodyPr vert="horz" lIns="91440" tIns="324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de-DE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14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alibri" panose="020F050202020403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 Light" panose="020F0302020204030204" pitchFamily="34" charset="0"/>
              <a:buChar char="ꟷ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5488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‒"/>
              <a:def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DE" sz="1100" b="1" dirty="0"/>
              <a:t>Kernelemente:</a:t>
            </a:r>
          </a:p>
          <a:p>
            <a:pPr lvl="1"/>
            <a:r>
              <a:rPr lang="de-DE" sz="1100" dirty="0"/>
              <a:t>Roll-Out </a:t>
            </a:r>
            <a:r>
              <a:rPr lang="de-DE" sz="1100" b="1" dirty="0"/>
              <a:t>Prinzipien</a:t>
            </a:r>
            <a:r>
              <a:rPr lang="de-DE" sz="1100" dirty="0"/>
              <a:t> &amp; </a:t>
            </a:r>
            <a:r>
              <a:rPr lang="de-DE" sz="1100" b="1" dirty="0"/>
              <a:t>Strategie</a:t>
            </a:r>
          </a:p>
          <a:p>
            <a:pPr lvl="1"/>
            <a:r>
              <a:rPr lang="de-DE" sz="1100" dirty="0"/>
              <a:t>Roll-Out Re-Branding und Brack Super League</a:t>
            </a:r>
          </a:p>
          <a:p>
            <a:pPr lvl="1"/>
            <a:r>
              <a:rPr lang="de-DE" sz="1100" b="1" dirty="0"/>
              <a:t>Transformation</a:t>
            </a:r>
            <a:r>
              <a:rPr lang="de-DE" sz="1100" dirty="0"/>
              <a:t> in eine </a:t>
            </a:r>
            <a:r>
              <a:rPr lang="de-DE" sz="1100" b="1" dirty="0"/>
              <a:t>Technologie-Firma</a:t>
            </a:r>
            <a:r>
              <a:rPr lang="de-DE" sz="1100" dirty="0"/>
              <a:t>; um (wieder) Innovation und (Weiter)-Entwicklung vorantreiben zu können</a:t>
            </a:r>
          </a:p>
          <a:p>
            <a:pPr lvl="1"/>
            <a:endParaRPr lang="de-DE" sz="1100" dirty="0"/>
          </a:p>
          <a:p>
            <a:pPr lvl="1"/>
            <a:endParaRPr lang="de-DE" sz="1100" dirty="0"/>
          </a:p>
          <a:p>
            <a:pPr lvl="1"/>
            <a:endParaRPr lang="de-DE" sz="1100" dirty="0"/>
          </a:p>
          <a:p>
            <a:endParaRPr lang="de-DE" sz="1100" b="0" dirty="0">
              <a:solidFill>
                <a:schemeClr val="tx1"/>
              </a:solidFill>
            </a:endParaRPr>
          </a:p>
        </p:txBody>
      </p:sp>
      <p:sp>
        <p:nvSpPr>
          <p:cNvPr id="21" name="Textplatzhalter 40">
            <a:extLst>
              <a:ext uri="{FF2B5EF4-FFF2-40B4-BE49-F238E27FC236}">
                <a16:creationId xmlns:a16="http://schemas.microsoft.com/office/drawing/2014/main" id="{6F77A726-F940-EDDD-44D2-BB1C20E0D109}"/>
              </a:ext>
            </a:extLst>
          </p:cNvPr>
          <p:cNvSpPr txBox="1">
            <a:spLocks/>
          </p:cNvSpPr>
          <p:nvPr/>
        </p:nvSpPr>
        <p:spPr>
          <a:xfrm>
            <a:off x="7416356" y="3851728"/>
            <a:ext cx="2760763" cy="1990272"/>
          </a:xfrm>
          <a:prstGeom prst="round2SameRect">
            <a:avLst>
              <a:gd name="adj1" fmla="val 0"/>
              <a:gd name="adj2" fmla="val 7653"/>
            </a:avLst>
          </a:prstGeom>
          <a:solidFill>
            <a:schemeClr val="bg1">
              <a:lumMod val="95000"/>
            </a:schemeClr>
          </a:solidFill>
          <a:effectLst>
            <a:innerShdw blurRad="63500" dist="50800" dir="16200000">
              <a:prstClr val="black">
                <a:alpha val="18000"/>
              </a:prstClr>
            </a:innerShdw>
          </a:effectLst>
        </p:spPr>
        <p:txBody>
          <a:bodyPr vert="horz" lIns="91440" tIns="324000" rIns="91440" bIns="45720" rtlCol="0">
            <a:norm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1400" b="0"/>
            </a:lvl1pPr>
            <a:lvl2pPr marL="171450" lvl="1" indent="-171450">
              <a:lnSpc>
                <a:spcPct val="90000"/>
              </a:lnSpc>
              <a:spcBef>
                <a:spcPts val="500"/>
              </a:spcBef>
              <a:buSzPct val="80000"/>
              <a:buFont typeface="Calibri" panose="020F0502020204030204" pitchFamily="34" charset="0"/>
              <a:buChar char="•"/>
              <a:defRPr sz="1400"/>
            </a:lvl2pPr>
            <a:lvl3pPr marL="355600" indent="-176213">
              <a:lnSpc>
                <a:spcPct val="90000"/>
              </a:lnSpc>
              <a:spcBef>
                <a:spcPts val="500"/>
              </a:spcBef>
              <a:buFont typeface="Calibri Light" panose="020F0302020204030204" pitchFamily="34" charset="0"/>
              <a:buChar char="ꟷ"/>
              <a:defRPr sz="1200"/>
            </a:lvl3pPr>
            <a:lvl4pPr marL="542925" indent="-174625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/>
            </a:lvl4pPr>
            <a:lvl5pPr marL="725488" indent="-163513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‒"/>
              <a:defRPr sz="12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1" indent="0">
              <a:buNone/>
            </a:pPr>
            <a:r>
              <a:rPr lang="de-DE" sz="1100" b="1"/>
              <a:t>Kernelemente:</a:t>
            </a:r>
          </a:p>
          <a:p>
            <a:pPr lvl="1"/>
            <a:r>
              <a:rPr lang="de-DE" sz="1100"/>
              <a:t>Mit der Strategie Wirkung erzielen: „Unboxing Potential“</a:t>
            </a:r>
          </a:p>
          <a:p>
            <a:pPr lvl="1"/>
            <a:r>
              <a:rPr lang="de-DE" sz="1100"/>
              <a:t>Plus; Fokussierung auf die „Must Win Battles“ der Strategie für ein Jahr</a:t>
            </a: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6B755899-359C-4C4D-85FC-E7228EF4BE1F}"/>
              </a:ext>
            </a:extLst>
          </p:cNvPr>
          <p:cNvSpPr/>
          <p:nvPr/>
        </p:nvSpPr>
        <p:spPr>
          <a:xfrm>
            <a:off x="7453433" y="2520682"/>
            <a:ext cx="2769559" cy="1077882"/>
          </a:xfrm>
          <a:custGeom>
            <a:avLst/>
            <a:gdLst>
              <a:gd name="connsiteX0" fmla="*/ 2440826 w 2769558"/>
              <a:gd name="connsiteY0" fmla="*/ 0 h 1077882"/>
              <a:gd name="connsiteX1" fmla="*/ 2769558 w 2769558"/>
              <a:gd name="connsiteY1" fmla="*/ 538941 h 1077882"/>
              <a:gd name="connsiteX2" fmla="*/ 2440826 w 2769558"/>
              <a:gd name="connsiteY2" fmla="*/ 1077882 h 1077882"/>
              <a:gd name="connsiteX3" fmla="*/ 2440826 w 2769558"/>
              <a:gd name="connsiteY3" fmla="*/ 864903 h 1077882"/>
              <a:gd name="connsiteX4" fmla="*/ 0 w 2769558"/>
              <a:gd name="connsiteY4" fmla="*/ 864903 h 1077882"/>
              <a:gd name="connsiteX5" fmla="*/ 204361 w 2769558"/>
              <a:gd name="connsiteY5" fmla="*/ 538941 h 1077882"/>
              <a:gd name="connsiteX6" fmla="*/ 0 w 2769558"/>
              <a:gd name="connsiteY6" fmla="*/ 212979 h 1077882"/>
              <a:gd name="connsiteX7" fmla="*/ 2440826 w 2769558"/>
              <a:gd name="connsiteY7" fmla="*/ 212979 h 107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9558" h="1077882">
                <a:moveTo>
                  <a:pt x="2440826" y="0"/>
                </a:moveTo>
                <a:lnTo>
                  <a:pt x="2769558" y="538941"/>
                </a:lnTo>
                <a:lnTo>
                  <a:pt x="2440826" y="1077882"/>
                </a:lnTo>
                <a:lnTo>
                  <a:pt x="2440826" y="864903"/>
                </a:lnTo>
                <a:lnTo>
                  <a:pt x="0" y="864903"/>
                </a:lnTo>
                <a:lnTo>
                  <a:pt x="204361" y="538941"/>
                </a:lnTo>
                <a:lnTo>
                  <a:pt x="0" y="212979"/>
                </a:lnTo>
                <a:lnTo>
                  <a:pt x="2440826" y="212979"/>
                </a:ln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None/>
            </a:pPr>
            <a:r>
              <a:rPr lang="de-DE" sz="140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Erzielung von Wirkung </a:t>
            </a:r>
            <a:r>
              <a:rPr lang="de-DE" sz="1400" b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„Unboxing Potential“</a:t>
            </a:r>
          </a:p>
        </p:txBody>
      </p:sp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9570E853-0483-1F77-2B4A-6A50B334BB60}"/>
              </a:ext>
            </a:extLst>
          </p:cNvPr>
          <p:cNvSpPr/>
          <p:nvPr/>
        </p:nvSpPr>
        <p:spPr>
          <a:xfrm>
            <a:off x="1936242" y="2524452"/>
            <a:ext cx="2894793" cy="1077882"/>
          </a:xfrm>
          <a:custGeom>
            <a:avLst/>
            <a:gdLst>
              <a:gd name="connsiteX0" fmla="*/ 2613725 w 2942457"/>
              <a:gd name="connsiteY0" fmla="*/ 0 h 1077882"/>
              <a:gd name="connsiteX1" fmla="*/ 2942457 w 2942457"/>
              <a:gd name="connsiteY1" fmla="*/ 538941 h 1077882"/>
              <a:gd name="connsiteX2" fmla="*/ 2613725 w 2942457"/>
              <a:gd name="connsiteY2" fmla="*/ 1077882 h 1077882"/>
              <a:gd name="connsiteX3" fmla="*/ 2613725 w 2942457"/>
              <a:gd name="connsiteY3" fmla="*/ 864903 h 1077882"/>
              <a:gd name="connsiteX4" fmla="*/ 1050 w 2942457"/>
              <a:gd name="connsiteY4" fmla="*/ 864903 h 1077882"/>
              <a:gd name="connsiteX5" fmla="*/ 204886 w 2942457"/>
              <a:gd name="connsiteY5" fmla="*/ 539779 h 1077882"/>
              <a:gd name="connsiteX6" fmla="*/ 0 w 2942457"/>
              <a:gd name="connsiteY6" fmla="*/ 212979 h 1077882"/>
              <a:gd name="connsiteX7" fmla="*/ 2613725 w 2942457"/>
              <a:gd name="connsiteY7" fmla="*/ 212979 h 107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42457" h="1077882">
                <a:moveTo>
                  <a:pt x="2613725" y="0"/>
                </a:moveTo>
                <a:lnTo>
                  <a:pt x="2942457" y="538941"/>
                </a:lnTo>
                <a:lnTo>
                  <a:pt x="2613725" y="1077882"/>
                </a:lnTo>
                <a:lnTo>
                  <a:pt x="2613725" y="864903"/>
                </a:lnTo>
                <a:lnTo>
                  <a:pt x="1050" y="864903"/>
                </a:lnTo>
                <a:lnTo>
                  <a:pt x="204886" y="539779"/>
                </a:lnTo>
                <a:lnTo>
                  <a:pt x="0" y="212979"/>
                </a:lnTo>
                <a:lnTo>
                  <a:pt x="2613725" y="212979"/>
                </a:ln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252000" rtlCol="0" anchor="ctr">
            <a:noAutofit/>
          </a:bodyPr>
          <a:lstStyle/>
          <a:p>
            <a:pPr marL="0" indent="0" algn="ctr">
              <a:buNone/>
            </a:pPr>
            <a:r>
              <a:rPr lang="de-DE" sz="140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Re-Organisation (Enablers)</a:t>
            </a:r>
            <a:r>
              <a:rPr lang="de-DE" sz="1400" b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de-DE" sz="1400" b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„Moving Forward“</a:t>
            </a:r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8449491D-8787-54BF-8D57-362ED84FAC0B}"/>
              </a:ext>
            </a:extLst>
          </p:cNvPr>
          <p:cNvSpPr/>
          <p:nvPr/>
        </p:nvSpPr>
        <p:spPr>
          <a:xfrm>
            <a:off x="4757453" y="2522567"/>
            <a:ext cx="2769559" cy="1077882"/>
          </a:xfrm>
          <a:custGeom>
            <a:avLst/>
            <a:gdLst>
              <a:gd name="connsiteX0" fmla="*/ 2490126 w 2818858"/>
              <a:gd name="connsiteY0" fmla="*/ 0 h 1077882"/>
              <a:gd name="connsiteX1" fmla="*/ 2818858 w 2818858"/>
              <a:gd name="connsiteY1" fmla="*/ 538941 h 1077882"/>
              <a:gd name="connsiteX2" fmla="*/ 2490126 w 2818858"/>
              <a:gd name="connsiteY2" fmla="*/ 1077882 h 1077882"/>
              <a:gd name="connsiteX3" fmla="*/ 2490126 w 2818858"/>
              <a:gd name="connsiteY3" fmla="*/ 864903 h 1077882"/>
              <a:gd name="connsiteX4" fmla="*/ 0 w 2818858"/>
              <a:gd name="connsiteY4" fmla="*/ 864903 h 1077882"/>
              <a:gd name="connsiteX5" fmla="*/ 205543 w 2818858"/>
              <a:gd name="connsiteY5" fmla="*/ 537056 h 1077882"/>
              <a:gd name="connsiteX6" fmla="*/ 2364 w 2818858"/>
              <a:gd name="connsiteY6" fmla="*/ 212979 h 1077882"/>
              <a:gd name="connsiteX7" fmla="*/ 2490126 w 2818858"/>
              <a:gd name="connsiteY7" fmla="*/ 212979 h 107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8858" h="1077882">
                <a:moveTo>
                  <a:pt x="2490126" y="0"/>
                </a:moveTo>
                <a:lnTo>
                  <a:pt x="2818858" y="538941"/>
                </a:lnTo>
                <a:lnTo>
                  <a:pt x="2490126" y="1077882"/>
                </a:lnTo>
                <a:lnTo>
                  <a:pt x="2490126" y="864903"/>
                </a:lnTo>
                <a:lnTo>
                  <a:pt x="0" y="864903"/>
                </a:lnTo>
                <a:lnTo>
                  <a:pt x="205543" y="537056"/>
                </a:lnTo>
                <a:lnTo>
                  <a:pt x="2364" y="212979"/>
                </a:lnTo>
                <a:lnTo>
                  <a:pt x="2490126" y="212979"/>
                </a:ln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rIns="252000" rtlCol="0" anchor="ctr">
            <a:noAutofit/>
          </a:bodyPr>
          <a:lstStyle/>
          <a:p>
            <a:pPr marL="0" indent="0" algn="ctr">
              <a:buNone/>
            </a:pPr>
            <a:r>
              <a:rPr lang="de-DE" sz="140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Schaffung des Fundaments </a:t>
            </a:r>
          </a:p>
          <a:p>
            <a:pPr marL="0" indent="0" algn="ctr">
              <a:buNone/>
            </a:pPr>
            <a:r>
              <a:rPr lang="de-DE" sz="1400" b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Start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730277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18B84-6E13-FC93-C233-BA8FE500C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AB96C6F-C007-1FB0-ADCE-3236C1F1763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15956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08" imgH="408" progId="TCLayout.ActiveDocument.1">
                  <p:embed/>
                </p:oleObj>
              </mc:Choice>
              <mc:Fallback>
                <p:oleObj name="think-cell Folie" r:id="rId3" imgW="408" imgH="40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AB96C6F-C007-1FB0-ADCE-3236C1F176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hteck 49">
            <a:extLst>
              <a:ext uri="{FF2B5EF4-FFF2-40B4-BE49-F238E27FC236}">
                <a16:creationId xmlns:a16="http://schemas.microsoft.com/office/drawing/2014/main" id="{9D01B70D-D417-F0C3-E5DF-62F94A20296C}"/>
              </a:ext>
            </a:extLst>
          </p:cNvPr>
          <p:cNvSpPr/>
          <p:nvPr/>
        </p:nvSpPr>
        <p:spPr>
          <a:xfrm>
            <a:off x="0" y="2492896"/>
            <a:ext cx="12192000" cy="43651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9705" indent="-179705" algn="ctr"/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0EA102-A0AD-A74B-2AB9-7E0CD73A2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Unboxing Potential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E1871FA-FC56-47EA-6DC6-E892D04C8D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Unsere Strategie für die Zukunft</a:t>
            </a:r>
          </a:p>
        </p:txBody>
      </p:sp>
      <p:sp>
        <p:nvSpPr>
          <p:cNvPr id="44" name="Gleichschenkliges Dreieck 43">
            <a:extLst>
              <a:ext uri="{FF2B5EF4-FFF2-40B4-BE49-F238E27FC236}">
                <a16:creationId xmlns:a16="http://schemas.microsoft.com/office/drawing/2014/main" id="{E25EE6D4-BE3E-15E7-F5B5-5EB0CBF52CF7}"/>
              </a:ext>
            </a:extLst>
          </p:cNvPr>
          <p:cNvSpPr/>
          <p:nvPr/>
        </p:nvSpPr>
        <p:spPr>
          <a:xfrm>
            <a:off x="2135559" y="1041348"/>
            <a:ext cx="9328666" cy="93783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59B73A3-1500-79C9-3113-709C390B302D}"/>
              </a:ext>
            </a:extLst>
          </p:cNvPr>
          <p:cNvSpPr txBox="1"/>
          <p:nvPr/>
        </p:nvSpPr>
        <p:spPr>
          <a:xfrm>
            <a:off x="4605919" y="1364288"/>
            <a:ext cx="4387946" cy="43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>
              <a:buNone/>
            </a:pPr>
            <a:r>
              <a:rPr lang="de-DE" sz="1400" b="1">
                <a:solidFill>
                  <a:schemeClr val="bg1"/>
                </a:solidFill>
              </a:rPr>
              <a:t>GEMEINSAM </a:t>
            </a:r>
          </a:p>
          <a:p>
            <a:pPr marL="0" indent="0" algn="ctr">
              <a:buNone/>
            </a:pPr>
            <a:r>
              <a:rPr lang="de-DE" sz="1400" b="1">
                <a:solidFill>
                  <a:schemeClr val="bg1"/>
                </a:solidFill>
              </a:rPr>
              <a:t>gestalten wir den Handel von morgen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629F80D3-ED69-8018-B1E0-0DC20AC0C8CC}"/>
              </a:ext>
            </a:extLst>
          </p:cNvPr>
          <p:cNvSpPr/>
          <p:nvPr/>
        </p:nvSpPr>
        <p:spPr>
          <a:xfrm>
            <a:off x="2135559" y="2056037"/>
            <a:ext cx="9328668" cy="360000"/>
          </a:xfrm>
          <a:prstGeom prst="rect">
            <a:avLst/>
          </a:prstGeom>
          <a:solidFill>
            <a:srgbClr val="C9C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200" b="1">
                <a:solidFill>
                  <a:schemeClr val="tx1"/>
                </a:solidFill>
              </a:rPr>
              <a:t>Mehr wollen | Neue Wege | Mit Herzblut | Echt bleiben</a:t>
            </a:r>
            <a:endParaRPr lang="de-DE" sz="1400" b="1">
              <a:solidFill>
                <a:schemeClr val="tx1"/>
              </a:solidFill>
            </a:endParaRP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E4F5116D-8A9B-95B3-DDFE-C00DFD768F69}"/>
              </a:ext>
            </a:extLst>
          </p:cNvPr>
          <p:cNvSpPr/>
          <p:nvPr/>
        </p:nvSpPr>
        <p:spPr>
          <a:xfrm>
            <a:off x="2135558" y="2572995"/>
            <a:ext cx="9328668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ellix"/>
                <a:ea typeface="+mn-ea"/>
                <a:cs typeface="+mn-cs"/>
              </a:rPr>
              <a:t>Unboxing Potential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ellix"/>
              <a:ea typeface="+mn-ea"/>
              <a:cs typeface="+mn-cs"/>
            </a:endParaRP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07361532-E20E-F44F-6DEC-FAED76F32311}"/>
              </a:ext>
            </a:extLst>
          </p:cNvPr>
          <p:cNvSpPr/>
          <p:nvPr/>
        </p:nvSpPr>
        <p:spPr>
          <a:xfrm>
            <a:off x="233427" y="3849946"/>
            <a:ext cx="1728000" cy="6845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r">
              <a:buNone/>
            </a:pPr>
            <a:r>
              <a:rPr lang="de-CH" sz="1000">
                <a:solidFill>
                  <a:schemeClr val="bg1"/>
                </a:solidFill>
              </a:rPr>
              <a:t>4 Marken-Deklinationen</a:t>
            </a:r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CBCEFBE4-877D-AE49-42DD-55E1217FF808}"/>
              </a:ext>
            </a:extLst>
          </p:cNvPr>
          <p:cNvCxnSpPr>
            <a:cxnSpLocks/>
          </p:cNvCxnSpPr>
          <p:nvPr/>
        </p:nvCxnSpPr>
        <p:spPr>
          <a:xfrm>
            <a:off x="2135558" y="2976621"/>
            <a:ext cx="932866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B1C15CFB-FAC9-6654-6BB8-9CFD915EF23C}"/>
              </a:ext>
            </a:extLst>
          </p:cNvPr>
          <p:cNvCxnSpPr>
            <a:cxnSpLocks/>
          </p:cNvCxnSpPr>
          <p:nvPr/>
        </p:nvCxnSpPr>
        <p:spPr>
          <a:xfrm>
            <a:off x="2135558" y="5346353"/>
            <a:ext cx="932866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hteck 57">
            <a:extLst>
              <a:ext uri="{FF2B5EF4-FFF2-40B4-BE49-F238E27FC236}">
                <a16:creationId xmlns:a16="http://schemas.microsoft.com/office/drawing/2014/main" id="{E0BD8FDD-9E53-1BD5-C9E6-95D6B23AA543}"/>
              </a:ext>
            </a:extLst>
          </p:cNvPr>
          <p:cNvSpPr/>
          <p:nvPr/>
        </p:nvSpPr>
        <p:spPr>
          <a:xfrm>
            <a:off x="4525114" y="3490725"/>
            <a:ext cx="2160000" cy="133435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CH" sz="4000" b="1">
              <a:solidFill>
                <a:schemeClr val="bg1"/>
              </a:solidFill>
            </a:endParaRPr>
          </a:p>
        </p:txBody>
      </p:sp>
      <p:sp>
        <p:nvSpPr>
          <p:cNvPr id="66" name="object 88">
            <a:extLst>
              <a:ext uri="{FF2B5EF4-FFF2-40B4-BE49-F238E27FC236}">
                <a16:creationId xmlns:a16="http://schemas.microsoft.com/office/drawing/2014/main" id="{A92AE241-C5D0-8D03-193E-8097CDD625A0}"/>
              </a:ext>
            </a:extLst>
          </p:cNvPr>
          <p:cNvSpPr/>
          <p:nvPr/>
        </p:nvSpPr>
        <p:spPr>
          <a:xfrm>
            <a:off x="5238706" y="3736433"/>
            <a:ext cx="732818" cy="360000"/>
          </a:xfrm>
          <a:custGeom>
            <a:avLst/>
            <a:gdLst/>
            <a:ahLst/>
            <a:cxnLst/>
            <a:rect l="l" t="t" r="r" b="b"/>
            <a:pathLst>
              <a:path w="1019175" h="487679">
                <a:moveTo>
                  <a:pt x="1019095" y="0"/>
                </a:moveTo>
                <a:lnTo>
                  <a:pt x="0" y="0"/>
                </a:lnTo>
                <a:lnTo>
                  <a:pt x="0" y="487354"/>
                </a:lnTo>
                <a:lnTo>
                  <a:pt x="1019095" y="487355"/>
                </a:lnTo>
                <a:lnTo>
                  <a:pt x="1019095" y="455141"/>
                </a:lnTo>
                <a:lnTo>
                  <a:pt x="32287" y="455140"/>
                </a:lnTo>
                <a:lnTo>
                  <a:pt x="32286" y="32250"/>
                </a:lnTo>
                <a:lnTo>
                  <a:pt x="1019095" y="32251"/>
                </a:lnTo>
                <a:lnTo>
                  <a:pt x="1019095" y="0"/>
                </a:lnTo>
                <a:close/>
              </a:path>
              <a:path w="1019175" h="487679">
                <a:moveTo>
                  <a:pt x="1019095" y="32251"/>
                </a:moveTo>
                <a:lnTo>
                  <a:pt x="986802" y="32251"/>
                </a:lnTo>
                <a:lnTo>
                  <a:pt x="986803" y="455141"/>
                </a:lnTo>
                <a:lnTo>
                  <a:pt x="1019095" y="455141"/>
                </a:lnTo>
                <a:lnTo>
                  <a:pt x="1019095" y="32251"/>
                </a:lnTo>
                <a:close/>
              </a:path>
              <a:path w="1019175" h="487679">
                <a:moveTo>
                  <a:pt x="635383" y="170559"/>
                </a:moveTo>
                <a:lnTo>
                  <a:pt x="586277" y="191471"/>
                </a:lnTo>
                <a:lnTo>
                  <a:pt x="566239" y="243600"/>
                </a:lnTo>
                <a:lnTo>
                  <a:pt x="571633" y="272575"/>
                </a:lnTo>
                <a:lnTo>
                  <a:pt x="586433" y="295726"/>
                </a:lnTo>
                <a:lnTo>
                  <a:pt x="608561" y="311070"/>
                </a:lnTo>
                <a:lnTo>
                  <a:pt x="635941" y="316626"/>
                </a:lnTo>
                <a:lnTo>
                  <a:pt x="654534" y="314319"/>
                </a:lnTo>
                <a:lnTo>
                  <a:pt x="670880" y="307689"/>
                </a:lnTo>
                <a:lnTo>
                  <a:pt x="684666" y="297252"/>
                </a:lnTo>
                <a:lnTo>
                  <a:pt x="685931" y="295726"/>
                </a:lnTo>
                <a:lnTo>
                  <a:pt x="687099" y="294272"/>
                </a:lnTo>
                <a:lnTo>
                  <a:pt x="637381" y="294272"/>
                </a:lnTo>
                <a:lnTo>
                  <a:pt x="619729" y="290508"/>
                </a:lnTo>
                <a:lnTo>
                  <a:pt x="619363" y="290508"/>
                </a:lnTo>
                <a:lnTo>
                  <a:pt x="604573" y="279716"/>
                </a:lnTo>
                <a:lnTo>
                  <a:pt x="594806" y="263636"/>
                </a:lnTo>
                <a:lnTo>
                  <a:pt x="591257" y="243600"/>
                </a:lnTo>
                <a:lnTo>
                  <a:pt x="594734" y="223503"/>
                </a:lnTo>
                <a:lnTo>
                  <a:pt x="604299" y="207422"/>
                </a:lnTo>
                <a:lnTo>
                  <a:pt x="618622" y="196738"/>
                </a:lnTo>
                <a:lnTo>
                  <a:pt x="636380" y="192863"/>
                </a:lnTo>
                <a:lnTo>
                  <a:pt x="686229" y="192863"/>
                </a:lnTo>
                <a:lnTo>
                  <a:pt x="684519" y="190586"/>
                </a:lnTo>
                <a:lnTo>
                  <a:pt x="670695" y="179853"/>
                </a:lnTo>
                <a:lnTo>
                  <a:pt x="654121" y="172970"/>
                </a:lnTo>
                <a:lnTo>
                  <a:pt x="635383" y="170559"/>
                </a:lnTo>
                <a:close/>
              </a:path>
              <a:path w="1019175" h="487679">
                <a:moveTo>
                  <a:pt x="867717" y="274388"/>
                </a:moveTo>
                <a:lnTo>
                  <a:pt x="859565" y="276047"/>
                </a:lnTo>
                <a:lnTo>
                  <a:pt x="852893" y="280555"/>
                </a:lnTo>
                <a:lnTo>
                  <a:pt x="848386" y="287213"/>
                </a:lnTo>
                <a:lnTo>
                  <a:pt x="846731" y="295320"/>
                </a:lnTo>
                <a:lnTo>
                  <a:pt x="848386" y="303423"/>
                </a:lnTo>
                <a:lnTo>
                  <a:pt x="852893" y="310078"/>
                </a:lnTo>
                <a:lnTo>
                  <a:pt x="859565" y="314586"/>
                </a:lnTo>
                <a:lnTo>
                  <a:pt x="867717" y="316244"/>
                </a:lnTo>
                <a:lnTo>
                  <a:pt x="875822" y="314586"/>
                </a:lnTo>
                <a:lnTo>
                  <a:pt x="882471" y="310078"/>
                </a:lnTo>
                <a:lnTo>
                  <a:pt x="886969" y="303423"/>
                </a:lnTo>
                <a:lnTo>
                  <a:pt x="888539" y="295726"/>
                </a:lnTo>
                <a:lnTo>
                  <a:pt x="888622" y="295320"/>
                </a:lnTo>
                <a:lnTo>
                  <a:pt x="887074" y="287731"/>
                </a:lnTo>
                <a:lnTo>
                  <a:pt x="886969" y="287213"/>
                </a:lnTo>
                <a:lnTo>
                  <a:pt x="882471" y="280555"/>
                </a:lnTo>
                <a:lnTo>
                  <a:pt x="875822" y="276047"/>
                </a:lnTo>
                <a:lnTo>
                  <a:pt x="867717" y="274388"/>
                </a:lnTo>
                <a:close/>
              </a:path>
              <a:path w="1019175" h="487679">
                <a:moveTo>
                  <a:pt x="233134" y="173174"/>
                </a:moveTo>
                <a:lnTo>
                  <a:pt x="173535" y="173174"/>
                </a:lnTo>
                <a:lnTo>
                  <a:pt x="173535" y="314042"/>
                </a:lnTo>
                <a:lnTo>
                  <a:pt x="236770" y="314042"/>
                </a:lnTo>
                <a:lnTo>
                  <a:pt x="255370" y="311070"/>
                </a:lnTo>
                <a:lnTo>
                  <a:pt x="270275" y="302752"/>
                </a:lnTo>
                <a:lnTo>
                  <a:pt x="278689" y="291883"/>
                </a:lnTo>
                <a:lnTo>
                  <a:pt x="196831" y="291883"/>
                </a:lnTo>
                <a:lnTo>
                  <a:pt x="196831" y="253034"/>
                </a:lnTo>
                <a:lnTo>
                  <a:pt x="276990" y="253034"/>
                </a:lnTo>
                <a:lnTo>
                  <a:pt x="270365" y="246362"/>
                </a:lnTo>
                <a:lnTo>
                  <a:pt x="260742" y="241016"/>
                </a:lnTo>
                <a:lnTo>
                  <a:pt x="268771" y="235229"/>
                </a:lnTo>
                <a:lnTo>
                  <a:pt x="271630" y="231719"/>
                </a:lnTo>
                <a:lnTo>
                  <a:pt x="196872" y="231719"/>
                </a:lnTo>
                <a:lnTo>
                  <a:pt x="196872" y="195293"/>
                </a:lnTo>
                <a:lnTo>
                  <a:pt x="274276" y="195293"/>
                </a:lnTo>
                <a:lnTo>
                  <a:pt x="265990" y="184217"/>
                </a:lnTo>
                <a:lnTo>
                  <a:pt x="251732" y="176128"/>
                </a:lnTo>
                <a:lnTo>
                  <a:pt x="233134" y="173174"/>
                </a:lnTo>
                <a:close/>
              </a:path>
              <a:path w="1019175" h="487679">
                <a:moveTo>
                  <a:pt x="366698" y="173175"/>
                </a:moveTo>
                <a:lnTo>
                  <a:pt x="307709" y="173174"/>
                </a:lnTo>
                <a:lnTo>
                  <a:pt x="307709" y="314042"/>
                </a:lnTo>
                <a:lnTo>
                  <a:pt x="330655" y="314042"/>
                </a:lnTo>
                <a:lnTo>
                  <a:pt x="330655" y="259510"/>
                </a:lnTo>
                <a:lnTo>
                  <a:pt x="385123" y="259510"/>
                </a:lnTo>
                <a:lnTo>
                  <a:pt x="382812" y="257097"/>
                </a:lnTo>
                <a:lnTo>
                  <a:pt x="394335" y="251400"/>
                </a:lnTo>
                <a:lnTo>
                  <a:pt x="404159" y="242609"/>
                </a:lnTo>
                <a:lnTo>
                  <a:pt x="406669" y="238343"/>
                </a:lnTo>
                <a:lnTo>
                  <a:pt x="330615" y="238343"/>
                </a:lnTo>
                <a:lnTo>
                  <a:pt x="330615" y="195293"/>
                </a:lnTo>
                <a:lnTo>
                  <a:pt x="407337" y="195293"/>
                </a:lnTo>
                <a:lnTo>
                  <a:pt x="400206" y="185379"/>
                </a:lnTo>
                <a:lnTo>
                  <a:pt x="385331" y="176399"/>
                </a:lnTo>
                <a:lnTo>
                  <a:pt x="366698" y="173175"/>
                </a:lnTo>
                <a:close/>
              </a:path>
              <a:path w="1019175" h="487679">
                <a:moveTo>
                  <a:pt x="385123" y="259510"/>
                </a:moveTo>
                <a:lnTo>
                  <a:pt x="356433" y="259510"/>
                </a:lnTo>
                <a:lnTo>
                  <a:pt x="367050" y="270180"/>
                </a:lnTo>
                <a:lnTo>
                  <a:pt x="376271" y="282696"/>
                </a:lnTo>
                <a:lnTo>
                  <a:pt x="384136" y="297252"/>
                </a:lnTo>
                <a:lnTo>
                  <a:pt x="390686" y="314042"/>
                </a:lnTo>
                <a:lnTo>
                  <a:pt x="417261" y="314042"/>
                </a:lnTo>
                <a:lnTo>
                  <a:pt x="410038" y="295726"/>
                </a:lnTo>
                <a:lnTo>
                  <a:pt x="402030" y="280555"/>
                </a:lnTo>
                <a:lnTo>
                  <a:pt x="401924" y="280356"/>
                </a:lnTo>
                <a:lnTo>
                  <a:pt x="392870" y="267600"/>
                </a:lnTo>
                <a:lnTo>
                  <a:pt x="385123" y="259510"/>
                </a:lnTo>
                <a:close/>
              </a:path>
              <a:path w="1019175" h="487679">
                <a:moveTo>
                  <a:pt x="504036" y="173175"/>
                </a:moveTo>
                <a:lnTo>
                  <a:pt x="485124" y="173175"/>
                </a:lnTo>
                <a:lnTo>
                  <a:pt x="425289" y="314042"/>
                </a:lnTo>
                <a:lnTo>
                  <a:pt x="450879" y="314042"/>
                </a:lnTo>
                <a:lnTo>
                  <a:pt x="462544" y="284862"/>
                </a:lnTo>
                <a:lnTo>
                  <a:pt x="551632" y="284862"/>
                </a:lnTo>
                <a:lnTo>
                  <a:pt x="542272" y="262899"/>
                </a:lnTo>
                <a:lnTo>
                  <a:pt x="471418" y="262898"/>
                </a:lnTo>
                <a:lnTo>
                  <a:pt x="494365" y="205360"/>
                </a:lnTo>
                <a:lnTo>
                  <a:pt x="517752" y="205360"/>
                </a:lnTo>
                <a:lnTo>
                  <a:pt x="504036" y="173175"/>
                </a:lnTo>
                <a:close/>
              </a:path>
              <a:path w="1019175" h="487679">
                <a:moveTo>
                  <a:pt x="551632" y="284862"/>
                </a:moveTo>
                <a:lnTo>
                  <a:pt x="526820" y="284862"/>
                </a:lnTo>
                <a:lnTo>
                  <a:pt x="538688" y="314042"/>
                </a:lnTo>
                <a:lnTo>
                  <a:pt x="564067" y="314042"/>
                </a:lnTo>
                <a:lnTo>
                  <a:pt x="551632" y="284862"/>
                </a:lnTo>
                <a:close/>
              </a:path>
              <a:path w="1019175" h="487679">
                <a:moveTo>
                  <a:pt x="740311" y="173175"/>
                </a:moveTo>
                <a:lnTo>
                  <a:pt x="716527" y="173175"/>
                </a:lnTo>
                <a:lnTo>
                  <a:pt x="716527" y="314042"/>
                </a:lnTo>
                <a:lnTo>
                  <a:pt x="740311" y="314042"/>
                </a:lnTo>
                <a:lnTo>
                  <a:pt x="740311" y="250458"/>
                </a:lnTo>
                <a:lnTo>
                  <a:pt x="771617" y="250458"/>
                </a:lnTo>
                <a:lnTo>
                  <a:pt x="764291" y="242609"/>
                </a:lnTo>
                <a:lnTo>
                  <a:pt x="769486" y="236978"/>
                </a:lnTo>
                <a:lnTo>
                  <a:pt x="740311" y="236978"/>
                </a:lnTo>
                <a:lnTo>
                  <a:pt x="740311" y="173175"/>
                </a:lnTo>
                <a:close/>
              </a:path>
              <a:path w="1019175" h="487679">
                <a:moveTo>
                  <a:pt x="771617" y="250458"/>
                </a:moveTo>
                <a:lnTo>
                  <a:pt x="740311" y="250458"/>
                </a:lnTo>
                <a:lnTo>
                  <a:pt x="800349" y="314042"/>
                </a:lnTo>
                <a:lnTo>
                  <a:pt x="830958" y="314042"/>
                </a:lnTo>
                <a:lnTo>
                  <a:pt x="771617" y="250458"/>
                </a:lnTo>
                <a:close/>
              </a:path>
              <a:path w="1019175" h="487679">
                <a:moveTo>
                  <a:pt x="675636" y="270317"/>
                </a:moveTo>
                <a:lnTo>
                  <a:pt x="668870" y="280176"/>
                </a:lnTo>
                <a:lnTo>
                  <a:pt x="660135" y="287731"/>
                </a:lnTo>
                <a:lnTo>
                  <a:pt x="649586" y="292568"/>
                </a:lnTo>
                <a:lnTo>
                  <a:pt x="637381" y="294272"/>
                </a:lnTo>
                <a:lnTo>
                  <a:pt x="687099" y="294272"/>
                </a:lnTo>
                <a:lnTo>
                  <a:pt x="695980" y="283213"/>
                </a:lnTo>
                <a:lnTo>
                  <a:pt x="675636" y="270317"/>
                </a:lnTo>
                <a:close/>
              </a:path>
              <a:path w="1019175" h="487679">
                <a:moveTo>
                  <a:pt x="276990" y="253034"/>
                </a:moveTo>
                <a:lnTo>
                  <a:pt x="236526" y="253034"/>
                </a:lnTo>
                <a:lnTo>
                  <a:pt x="246020" y="254439"/>
                </a:lnTo>
                <a:lnTo>
                  <a:pt x="253337" y="258409"/>
                </a:lnTo>
                <a:lnTo>
                  <a:pt x="258044" y="264573"/>
                </a:lnTo>
                <a:lnTo>
                  <a:pt x="259705" y="272575"/>
                </a:lnTo>
                <a:lnTo>
                  <a:pt x="258077" y="279716"/>
                </a:lnTo>
                <a:lnTo>
                  <a:pt x="236128" y="291883"/>
                </a:lnTo>
                <a:lnTo>
                  <a:pt x="278689" y="291883"/>
                </a:lnTo>
                <a:lnTo>
                  <a:pt x="280130" y="290021"/>
                </a:lnTo>
                <a:lnTo>
                  <a:pt x="283697" y="273795"/>
                </a:lnTo>
                <a:lnTo>
                  <a:pt x="282243" y="263635"/>
                </a:lnTo>
                <a:lnTo>
                  <a:pt x="282137" y="262898"/>
                </a:lnTo>
                <a:lnTo>
                  <a:pt x="280496" y="259510"/>
                </a:lnTo>
                <a:lnTo>
                  <a:pt x="277585" y="253633"/>
                </a:lnTo>
                <a:lnTo>
                  <a:pt x="276990" y="253034"/>
                </a:lnTo>
                <a:close/>
              </a:path>
              <a:path w="1019175" h="487679">
                <a:moveTo>
                  <a:pt x="517752" y="205360"/>
                </a:moveTo>
                <a:lnTo>
                  <a:pt x="494365" y="205360"/>
                </a:lnTo>
                <a:lnTo>
                  <a:pt x="517946" y="262899"/>
                </a:lnTo>
                <a:lnTo>
                  <a:pt x="542272" y="262899"/>
                </a:lnTo>
                <a:lnTo>
                  <a:pt x="517752" y="205360"/>
                </a:lnTo>
                <a:close/>
              </a:path>
              <a:path w="1019175" h="487679">
                <a:moveTo>
                  <a:pt x="407337" y="195293"/>
                </a:moveTo>
                <a:lnTo>
                  <a:pt x="366267" y="195293"/>
                </a:lnTo>
                <a:lnTo>
                  <a:pt x="376881" y="197154"/>
                </a:lnTo>
                <a:lnTo>
                  <a:pt x="384290" y="202033"/>
                </a:lnTo>
                <a:lnTo>
                  <a:pt x="388634" y="208875"/>
                </a:lnTo>
                <a:lnTo>
                  <a:pt x="390020" y="216452"/>
                </a:lnTo>
                <a:lnTo>
                  <a:pt x="389930" y="217224"/>
                </a:lnTo>
                <a:lnTo>
                  <a:pt x="388357" y="225018"/>
                </a:lnTo>
                <a:lnTo>
                  <a:pt x="383600" y="231928"/>
                </a:lnTo>
                <a:lnTo>
                  <a:pt x="376274" y="236616"/>
                </a:lnTo>
                <a:lnTo>
                  <a:pt x="366869" y="238343"/>
                </a:lnTo>
                <a:lnTo>
                  <a:pt x="406669" y="238343"/>
                </a:lnTo>
                <a:lnTo>
                  <a:pt x="411046" y="230870"/>
                </a:lnTo>
                <a:lnTo>
                  <a:pt x="413486" y="217224"/>
                </a:lnTo>
                <a:lnTo>
                  <a:pt x="413594" y="216623"/>
                </a:lnTo>
                <a:lnTo>
                  <a:pt x="413624" y="216452"/>
                </a:lnTo>
                <a:lnTo>
                  <a:pt x="410268" y="200097"/>
                </a:lnTo>
                <a:lnTo>
                  <a:pt x="410168" y="199607"/>
                </a:lnTo>
                <a:lnTo>
                  <a:pt x="410059" y="199077"/>
                </a:lnTo>
                <a:lnTo>
                  <a:pt x="407337" y="195293"/>
                </a:lnTo>
                <a:close/>
              </a:path>
              <a:path w="1019175" h="487679">
                <a:moveTo>
                  <a:pt x="828348" y="173175"/>
                </a:moveTo>
                <a:lnTo>
                  <a:pt x="798942" y="173175"/>
                </a:lnTo>
                <a:lnTo>
                  <a:pt x="740311" y="236978"/>
                </a:lnTo>
                <a:lnTo>
                  <a:pt x="769486" y="236978"/>
                </a:lnTo>
                <a:lnTo>
                  <a:pt x="828348" y="173175"/>
                </a:lnTo>
                <a:close/>
              </a:path>
              <a:path w="1019175" h="487679">
                <a:moveTo>
                  <a:pt x="274276" y="195293"/>
                </a:moveTo>
                <a:lnTo>
                  <a:pt x="232643" y="195293"/>
                </a:lnTo>
                <a:lnTo>
                  <a:pt x="241655" y="196526"/>
                </a:lnTo>
                <a:lnTo>
                  <a:pt x="248552" y="200097"/>
                </a:lnTo>
                <a:lnTo>
                  <a:pt x="252937" y="205794"/>
                </a:lnTo>
                <a:lnTo>
                  <a:pt x="254470" y="213389"/>
                </a:lnTo>
                <a:lnTo>
                  <a:pt x="252802" y="220739"/>
                </a:lnTo>
                <a:lnTo>
                  <a:pt x="252738" y="221021"/>
                </a:lnTo>
                <a:lnTo>
                  <a:pt x="247989" y="226793"/>
                </a:lnTo>
                <a:lnTo>
                  <a:pt x="240895" y="230445"/>
                </a:lnTo>
                <a:lnTo>
                  <a:pt x="232130" y="231719"/>
                </a:lnTo>
                <a:lnTo>
                  <a:pt x="271630" y="231719"/>
                </a:lnTo>
                <a:lnTo>
                  <a:pt x="274276" y="228471"/>
                </a:lnTo>
                <a:lnTo>
                  <a:pt x="277328" y="221021"/>
                </a:lnTo>
                <a:lnTo>
                  <a:pt x="277443" y="220739"/>
                </a:lnTo>
                <a:lnTo>
                  <a:pt x="278458" y="212032"/>
                </a:lnTo>
                <a:lnTo>
                  <a:pt x="275331" y="197154"/>
                </a:lnTo>
                <a:lnTo>
                  <a:pt x="275244" y="196738"/>
                </a:lnTo>
                <a:lnTo>
                  <a:pt x="275199" y="196526"/>
                </a:lnTo>
                <a:lnTo>
                  <a:pt x="274276" y="195293"/>
                </a:lnTo>
                <a:close/>
              </a:path>
              <a:path w="1019175" h="487679">
                <a:moveTo>
                  <a:pt x="686229" y="192863"/>
                </a:moveTo>
                <a:lnTo>
                  <a:pt x="636380" y="192863"/>
                </a:lnTo>
                <a:lnTo>
                  <a:pt x="648894" y="194631"/>
                </a:lnTo>
                <a:lnTo>
                  <a:pt x="659550" y="199607"/>
                </a:lnTo>
                <a:lnTo>
                  <a:pt x="666661" y="205794"/>
                </a:lnTo>
                <a:lnTo>
                  <a:pt x="668481" y="207422"/>
                </a:lnTo>
                <a:lnTo>
                  <a:pt x="675473" y="217224"/>
                </a:lnTo>
                <a:lnTo>
                  <a:pt x="695012" y="204564"/>
                </a:lnTo>
                <a:lnTo>
                  <a:pt x="686229" y="192863"/>
                </a:lnTo>
                <a:close/>
              </a:path>
            </a:pathLst>
          </a:custGeom>
          <a:solidFill>
            <a:srgbClr val="C50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35A57563-3E01-2798-FF03-3F8AAD9AC709}"/>
              </a:ext>
            </a:extLst>
          </p:cNvPr>
          <p:cNvSpPr/>
          <p:nvPr/>
        </p:nvSpPr>
        <p:spPr>
          <a:xfrm>
            <a:off x="4741114" y="4237292"/>
            <a:ext cx="1728000" cy="410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CH" sz="1000">
                <a:solidFill>
                  <a:schemeClr val="tx1"/>
                </a:solidFill>
              </a:rPr>
              <a:t>Unboxing potential</a:t>
            </a:r>
            <a:br>
              <a:rPr lang="de-CH" sz="1000" b="1">
                <a:solidFill>
                  <a:schemeClr val="tx1"/>
                </a:solidFill>
              </a:rPr>
            </a:br>
            <a:r>
              <a:rPr lang="de-CH" sz="1000" b="1">
                <a:solidFill>
                  <a:schemeClr val="tx1"/>
                </a:solidFill>
              </a:rPr>
              <a:t>of your life</a:t>
            </a: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8C32767A-167F-4898-F119-EDE51BFCD3D5}"/>
              </a:ext>
            </a:extLst>
          </p:cNvPr>
          <p:cNvSpPr/>
          <p:nvPr/>
        </p:nvSpPr>
        <p:spPr>
          <a:xfrm>
            <a:off x="6914670" y="3490725"/>
            <a:ext cx="2160000" cy="133435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CH" sz="4000" b="1">
              <a:solidFill>
                <a:schemeClr val="bg1"/>
              </a:solidFill>
            </a:endParaRPr>
          </a:p>
        </p:txBody>
      </p:sp>
      <p:grpSp>
        <p:nvGrpSpPr>
          <p:cNvPr id="67" name="object 94">
            <a:extLst>
              <a:ext uri="{FF2B5EF4-FFF2-40B4-BE49-F238E27FC236}">
                <a16:creationId xmlns:a16="http://schemas.microsoft.com/office/drawing/2014/main" id="{460AF264-4756-5C01-32CA-D62B358798EB}"/>
              </a:ext>
            </a:extLst>
          </p:cNvPr>
          <p:cNvGrpSpPr/>
          <p:nvPr/>
        </p:nvGrpSpPr>
        <p:grpSpPr>
          <a:xfrm>
            <a:off x="7675421" y="3736433"/>
            <a:ext cx="645366" cy="360000"/>
            <a:chOff x="7926407" y="2938881"/>
            <a:chExt cx="1019175" cy="610235"/>
          </a:xfrm>
        </p:grpSpPr>
        <p:sp>
          <p:nvSpPr>
            <p:cNvPr id="68" name="object 95">
              <a:extLst>
                <a:ext uri="{FF2B5EF4-FFF2-40B4-BE49-F238E27FC236}">
                  <a16:creationId xmlns:a16="http://schemas.microsoft.com/office/drawing/2014/main" id="{650BD7C1-4BA1-5A98-AD79-9DD2E0BF1EE8}"/>
                </a:ext>
              </a:extLst>
            </p:cNvPr>
            <p:cNvSpPr/>
            <p:nvPr/>
          </p:nvSpPr>
          <p:spPr>
            <a:xfrm>
              <a:off x="7926407" y="2938881"/>
              <a:ext cx="1019175" cy="610235"/>
            </a:xfrm>
            <a:custGeom>
              <a:avLst/>
              <a:gdLst/>
              <a:ahLst/>
              <a:cxnLst/>
              <a:rect l="l" t="t" r="r" b="b"/>
              <a:pathLst>
                <a:path w="1019175" h="610235">
                  <a:moveTo>
                    <a:pt x="1018778" y="0"/>
                  </a:moveTo>
                  <a:lnTo>
                    <a:pt x="0" y="0"/>
                  </a:lnTo>
                  <a:lnTo>
                    <a:pt x="0" y="610097"/>
                  </a:lnTo>
                  <a:lnTo>
                    <a:pt x="1018778" y="610097"/>
                  </a:lnTo>
                  <a:lnTo>
                    <a:pt x="1018778" y="577880"/>
                  </a:lnTo>
                  <a:lnTo>
                    <a:pt x="32267" y="577880"/>
                  </a:lnTo>
                  <a:lnTo>
                    <a:pt x="32267" y="32218"/>
                  </a:lnTo>
                  <a:lnTo>
                    <a:pt x="1018778" y="32218"/>
                  </a:lnTo>
                  <a:lnTo>
                    <a:pt x="1018778" y="0"/>
                  </a:lnTo>
                  <a:close/>
                </a:path>
                <a:path w="1019175" h="610235">
                  <a:moveTo>
                    <a:pt x="1018778" y="32218"/>
                  </a:moveTo>
                  <a:lnTo>
                    <a:pt x="986485" y="32218"/>
                  </a:lnTo>
                  <a:lnTo>
                    <a:pt x="986486" y="577880"/>
                  </a:lnTo>
                  <a:lnTo>
                    <a:pt x="1018778" y="577880"/>
                  </a:lnTo>
                  <a:lnTo>
                    <a:pt x="1018778" y="32218"/>
                  </a:lnTo>
                  <a:close/>
                </a:path>
                <a:path w="1019175" h="610235">
                  <a:moveTo>
                    <a:pt x="635176" y="170416"/>
                  </a:moveTo>
                  <a:lnTo>
                    <a:pt x="608069" y="175968"/>
                  </a:lnTo>
                  <a:lnTo>
                    <a:pt x="586137" y="191304"/>
                  </a:lnTo>
                  <a:lnTo>
                    <a:pt x="571456" y="214444"/>
                  </a:lnTo>
                  <a:lnTo>
                    <a:pt x="566100" y="243404"/>
                  </a:lnTo>
                  <a:lnTo>
                    <a:pt x="571494" y="272363"/>
                  </a:lnTo>
                  <a:lnTo>
                    <a:pt x="586289" y="295496"/>
                  </a:lnTo>
                  <a:lnTo>
                    <a:pt x="608409" y="310827"/>
                  </a:lnTo>
                  <a:lnTo>
                    <a:pt x="635778" y="316377"/>
                  </a:lnTo>
                  <a:lnTo>
                    <a:pt x="654360" y="314074"/>
                  </a:lnTo>
                  <a:lnTo>
                    <a:pt x="670692" y="307455"/>
                  </a:lnTo>
                  <a:lnTo>
                    <a:pt x="684503" y="297004"/>
                  </a:lnTo>
                  <a:lnTo>
                    <a:pt x="686896" y="294059"/>
                  </a:lnTo>
                  <a:lnTo>
                    <a:pt x="637194" y="294059"/>
                  </a:lnTo>
                  <a:lnTo>
                    <a:pt x="619472" y="290280"/>
                  </a:lnTo>
                  <a:lnTo>
                    <a:pt x="619161" y="290280"/>
                  </a:lnTo>
                  <a:lnTo>
                    <a:pt x="604401" y="279509"/>
                  </a:lnTo>
                  <a:lnTo>
                    <a:pt x="594640" y="263442"/>
                  </a:lnTo>
                  <a:lnTo>
                    <a:pt x="591090" y="243404"/>
                  </a:lnTo>
                  <a:lnTo>
                    <a:pt x="594567" y="223351"/>
                  </a:lnTo>
                  <a:lnTo>
                    <a:pt x="604124" y="207284"/>
                  </a:lnTo>
                  <a:lnTo>
                    <a:pt x="618439" y="196607"/>
                  </a:lnTo>
                  <a:lnTo>
                    <a:pt x="636193" y="192734"/>
                  </a:lnTo>
                  <a:lnTo>
                    <a:pt x="686033" y="192734"/>
                  </a:lnTo>
                  <a:lnTo>
                    <a:pt x="684309" y="190435"/>
                  </a:lnTo>
                  <a:lnTo>
                    <a:pt x="670492" y="179716"/>
                  </a:lnTo>
                  <a:lnTo>
                    <a:pt x="653919" y="172841"/>
                  </a:lnTo>
                  <a:lnTo>
                    <a:pt x="635176" y="170416"/>
                  </a:lnTo>
                  <a:close/>
                </a:path>
                <a:path w="1019175" h="610235">
                  <a:moveTo>
                    <a:pt x="867400" y="274161"/>
                  </a:moveTo>
                  <a:lnTo>
                    <a:pt x="846581" y="295497"/>
                  </a:lnTo>
                  <a:lnTo>
                    <a:pt x="848149" y="303175"/>
                  </a:lnTo>
                  <a:lnTo>
                    <a:pt x="852647" y="309824"/>
                  </a:lnTo>
                  <a:lnTo>
                    <a:pt x="859295" y="314324"/>
                  </a:lnTo>
                  <a:lnTo>
                    <a:pt x="867400" y="315979"/>
                  </a:lnTo>
                  <a:lnTo>
                    <a:pt x="875518" y="314324"/>
                  </a:lnTo>
                  <a:lnTo>
                    <a:pt x="882194" y="309824"/>
                  </a:lnTo>
                  <a:lnTo>
                    <a:pt x="886720" y="303175"/>
                  </a:lnTo>
                  <a:lnTo>
                    <a:pt x="888300" y="295497"/>
                  </a:lnTo>
                  <a:lnTo>
                    <a:pt x="888386" y="295074"/>
                  </a:lnTo>
                  <a:lnTo>
                    <a:pt x="886835" y="287527"/>
                  </a:lnTo>
                  <a:lnTo>
                    <a:pt x="886720" y="286969"/>
                  </a:lnTo>
                  <a:lnTo>
                    <a:pt x="882194" y="280317"/>
                  </a:lnTo>
                  <a:lnTo>
                    <a:pt x="875518" y="275816"/>
                  </a:lnTo>
                  <a:lnTo>
                    <a:pt x="867400" y="274161"/>
                  </a:lnTo>
                  <a:close/>
                </a:path>
                <a:path w="1019175" h="610235">
                  <a:moveTo>
                    <a:pt x="233104" y="173039"/>
                  </a:moveTo>
                  <a:lnTo>
                    <a:pt x="173445" y="173039"/>
                  </a:lnTo>
                  <a:lnTo>
                    <a:pt x="173445" y="313770"/>
                  </a:lnTo>
                  <a:lnTo>
                    <a:pt x="236673" y="313770"/>
                  </a:lnTo>
                  <a:lnTo>
                    <a:pt x="255101" y="310827"/>
                  </a:lnTo>
                  <a:lnTo>
                    <a:pt x="255246" y="310827"/>
                  </a:lnTo>
                  <a:lnTo>
                    <a:pt x="270177" y="302485"/>
                  </a:lnTo>
                  <a:lnTo>
                    <a:pt x="278563" y="291655"/>
                  </a:lnTo>
                  <a:lnTo>
                    <a:pt x="196807" y="291655"/>
                  </a:lnTo>
                  <a:lnTo>
                    <a:pt x="196807" y="252850"/>
                  </a:lnTo>
                  <a:lnTo>
                    <a:pt x="276929" y="252850"/>
                  </a:lnTo>
                  <a:lnTo>
                    <a:pt x="270255" y="246129"/>
                  </a:lnTo>
                  <a:lnTo>
                    <a:pt x="260636" y="240781"/>
                  </a:lnTo>
                  <a:lnTo>
                    <a:pt x="268673" y="235011"/>
                  </a:lnTo>
                  <a:lnTo>
                    <a:pt x="271513" y="231531"/>
                  </a:lnTo>
                  <a:lnTo>
                    <a:pt x="196815" y="231531"/>
                  </a:lnTo>
                  <a:lnTo>
                    <a:pt x="196815" y="195154"/>
                  </a:lnTo>
                  <a:lnTo>
                    <a:pt x="274206" y="195154"/>
                  </a:lnTo>
                  <a:lnTo>
                    <a:pt x="265901" y="184063"/>
                  </a:lnTo>
                  <a:lnTo>
                    <a:pt x="251623" y="175968"/>
                  </a:lnTo>
                  <a:lnTo>
                    <a:pt x="233104" y="173039"/>
                  </a:lnTo>
                  <a:close/>
                </a:path>
                <a:path w="1019175" h="610235">
                  <a:moveTo>
                    <a:pt x="366599" y="173039"/>
                  </a:moveTo>
                  <a:lnTo>
                    <a:pt x="307562" y="173039"/>
                  </a:lnTo>
                  <a:lnTo>
                    <a:pt x="307562" y="313770"/>
                  </a:lnTo>
                  <a:lnTo>
                    <a:pt x="330517" y="313770"/>
                  </a:lnTo>
                  <a:lnTo>
                    <a:pt x="330517" y="259290"/>
                  </a:lnTo>
                  <a:lnTo>
                    <a:pt x="384976" y="259290"/>
                  </a:lnTo>
                  <a:lnTo>
                    <a:pt x="382666" y="256878"/>
                  </a:lnTo>
                  <a:lnTo>
                    <a:pt x="394191" y="251177"/>
                  </a:lnTo>
                  <a:lnTo>
                    <a:pt x="404015" y="242389"/>
                  </a:lnTo>
                  <a:lnTo>
                    <a:pt x="406489" y="238182"/>
                  </a:lnTo>
                  <a:lnTo>
                    <a:pt x="330509" y="238182"/>
                  </a:lnTo>
                  <a:lnTo>
                    <a:pt x="330509" y="195154"/>
                  </a:lnTo>
                  <a:lnTo>
                    <a:pt x="407204" y="195154"/>
                  </a:lnTo>
                  <a:lnTo>
                    <a:pt x="400049" y="185220"/>
                  </a:lnTo>
                  <a:lnTo>
                    <a:pt x="385176" y="176251"/>
                  </a:lnTo>
                  <a:lnTo>
                    <a:pt x="366599" y="173039"/>
                  </a:lnTo>
                  <a:close/>
                </a:path>
                <a:path w="1019175" h="610235">
                  <a:moveTo>
                    <a:pt x="384976" y="259290"/>
                  </a:moveTo>
                  <a:lnTo>
                    <a:pt x="356286" y="259290"/>
                  </a:lnTo>
                  <a:lnTo>
                    <a:pt x="366900" y="269949"/>
                  </a:lnTo>
                  <a:lnTo>
                    <a:pt x="376119" y="282458"/>
                  </a:lnTo>
                  <a:lnTo>
                    <a:pt x="383978" y="297004"/>
                  </a:lnTo>
                  <a:lnTo>
                    <a:pt x="390515" y="313770"/>
                  </a:lnTo>
                  <a:lnTo>
                    <a:pt x="417098" y="313770"/>
                  </a:lnTo>
                  <a:lnTo>
                    <a:pt x="409891" y="295496"/>
                  </a:lnTo>
                  <a:lnTo>
                    <a:pt x="401876" y="280317"/>
                  </a:lnTo>
                  <a:lnTo>
                    <a:pt x="401770" y="280116"/>
                  </a:lnTo>
                  <a:lnTo>
                    <a:pt x="392718" y="267373"/>
                  </a:lnTo>
                  <a:lnTo>
                    <a:pt x="384976" y="259290"/>
                  </a:lnTo>
                  <a:close/>
                </a:path>
                <a:path w="1019175" h="610235">
                  <a:moveTo>
                    <a:pt x="503885" y="173039"/>
                  </a:moveTo>
                  <a:lnTo>
                    <a:pt x="484942" y="173039"/>
                  </a:lnTo>
                  <a:lnTo>
                    <a:pt x="425139" y="313770"/>
                  </a:lnTo>
                  <a:lnTo>
                    <a:pt x="450713" y="313770"/>
                  </a:lnTo>
                  <a:lnTo>
                    <a:pt x="462397" y="284613"/>
                  </a:lnTo>
                  <a:lnTo>
                    <a:pt x="551459" y="284614"/>
                  </a:lnTo>
                  <a:lnTo>
                    <a:pt x="542116" y="262701"/>
                  </a:lnTo>
                  <a:lnTo>
                    <a:pt x="471272" y="262701"/>
                  </a:lnTo>
                  <a:lnTo>
                    <a:pt x="494226" y="205200"/>
                  </a:lnTo>
                  <a:lnTo>
                    <a:pt x="517599" y="205200"/>
                  </a:lnTo>
                  <a:lnTo>
                    <a:pt x="503885" y="173039"/>
                  </a:lnTo>
                  <a:close/>
                </a:path>
                <a:path w="1019175" h="610235">
                  <a:moveTo>
                    <a:pt x="551459" y="284614"/>
                  </a:moveTo>
                  <a:lnTo>
                    <a:pt x="526641" y="284614"/>
                  </a:lnTo>
                  <a:lnTo>
                    <a:pt x="538521" y="313770"/>
                  </a:lnTo>
                  <a:lnTo>
                    <a:pt x="563891" y="313770"/>
                  </a:lnTo>
                  <a:lnTo>
                    <a:pt x="551459" y="284614"/>
                  </a:lnTo>
                  <a:close/>
                </a:path>
                <a:path w="1019175" h="610235">
                  <a:moveTo>
                    <a:pt x="740083" y="173039"/>
                  </a:moveTo>
                  <a:lnTo>
                    <a:pt x="716315" y="173039"/>
                  </a:lnTo>
                  <a:lnTo>
                    <a:pt x="716315" y="313770"/>
                  </a:lnTo>
                  <a:lnTo>
                    <a:pt x="740075" y="313770"/>
                  </a:lnTo>
                  <a:lnTo>
                    <a:pt x="740075" y="250243"/>
                  </a:lnTo>
                  <a:lnTo>
                    <a:pt x="771375" y="250243"/>
                  </a:lnTo>
                  <a:lnTo>
                    <a:pt x="764039" y="242389"/>
                  </a:lnTo>
                  <a:lnTo>
                    <a:pt x="769238" y="236761"/>
                  </a:lnTo>
                  <a:lnTo>
                    <a:pt x="740083" y="236761"/>
                  </a:lnTo>
                  <a:lnTo>
                    <a:pt x="740083" y="173039"/>
                  </a:lnTo>
                  <a:close/>
                </a:path>
                <a:path w="1019175" h="610235">
                  <a:moveTo>
                    <a:pt x="771375" y="250243"/>
                  </a:moveTo>
                  <a:lnTo>
                    <a:pt x="740075" y="250243"/>
                  </a:lnTo>
                  <a:lnTo>
                    <a:pt x="800081" y="313770"/>
                  </a:lnTo>
                  <a:lnTo>
                    <a:pt x="830715" y="313770"/>
                  </a:lnTo>
                  <a:lnTo>
                    <a:pt x="771375" y="250243"/>
                  </a:lnTo>
                  <a:close/>
                </a:path>
                <a:path w="1019175" h="610235">
                  <a:moveTo>
                    <a:pt x="675449" y="270141"/>
                  </a:moveTo>
                  <a:lnTo>
                    <a:pt x="668681" y="279984"/>
                  </a:lnTo>
                  <a:lnTo>
                    <a:pt x="659948" y="287527"/>
                  </a:lnTo>
                  <a:lnTo>
                    <a:pt x="649402" y="292357"/>
                  </a:lnTo>
                  <a:lnTo>
                    <a:pt x="637194" y="294059"/>
                  </a:lnTo>
                  <a:lnTo>
                    <a:pt x="686896" y="294059"/>
                  </a:lnTo>
                  <a:lnTo>
                    <a:pt x="695784" y="283005"/>
                  </a:lnTo>
                  <a:lnTo>
                    <a:pt x="675449" y="270141"/>
                  </a:lnTo>
                  <a:close/>
                </a:path>
                <a:path w="1019175" h="610235">
                  <a:moveTo>
                    <a:pt x="276929" y="252850"/>
                  </a:moveTo>
                  <a:lnTo>
                    <a:pt x="236477" y="252850"/>
                  </a:lnTo>
                  <a:lnTo>
                    <a:pt x="245954" y="254255"/>
                  </a:lnTo>
                  <a:lnTo>
                    <a:pt x="253263" y="258223"/>
                  </a:lnTo>
                  <a:lnTo>
                    <a:pt x="257970" y="264379"/>
                  </a:lnTo>
                  <a:lnTo>
                    <a:pt x="259633" y="272363"/>
                  </a:lnTo>
                  <a:lnTo>
                    <a:pt x="258002" y="279509"/>
                  </a:lnTo>
                  <a:lnTo>
                    <a:pt x="236079" y="291655"/>
                  </a:lnTo>
                  <a:lnTo>
                    <a:pt x="278563" y="291655"/>
                  </a:lnTo>
                  <a:lnTo>
                    <a:pt x="280027" y="289765"/>
                  </a:lnTo>
                  <a:lnTo>
                    <a:pt x="283591" y="273560"/>
                  </a:lnTo>
                  <a:lnTo>
                    <a:pt x="282142" y="263441"/>
                  </a:lnTo>
                  <a:lnTo>
                    <a:pt x="282015" y="262556"/>
                  </a:lnTo>
                  <a:lnTo>
                    <a:pt x="277476" y="253400"/>
                  </a:lnTo>
                  <a:lnTo>
                    <a:pt x="276929" y="252850"/>
                  </a:lnTo>
                  <a:close/>
                </a:path>
                <a:path w="1019175" h="610235">
                  <a:moveTo>
                    <a:pt x="517599" y="205200"/>
                  </a:moveTo>
                  <a:lnTo>
                    <a:pt x="494226" y="205200"/>
                  </a:lnTo>
                  <a:lnTo>
                    <a:pt x="517724" y="262556"/>
                  </a:lnTo>
                  <a:lnTo>
                    <a:pt x="517783" y="262701"/>
                  </a:lnTo>
                  <a:lnTo>
                    <a:pt x="542116" y="262701"/>
                  </a:lnTo>
                  <a:lnTo>
                    <a:pt x="517599" y="205200"/>
                  </a:lnTo>
                  <a:close/>
                </a:path>
                <a:path w="1019175" h="610235">
                  <a:moveTo>
                    <a:pt x="407204" y="195154"/>
                  </a:moveTo>
                  <a:lnTo>
                    <a:pt x="366153" y="195154"/>
                  </a:lnTo>
                  <a:lnTo>
                    <a:pt x="376746" y="197014"/>
                  </a:lnTo>
                  <a:lnTo>
                    <a:pt x="384149" y="201890"/>
                  </a:lnTo>
                  <a:lnTo>
                    <a:pt x="388494" y="208725"/>
                  </a:lnTo>
                  <a:lnTo>
                    <a:pt x="389876" y="216262"/>
                  </a:lnTo>
                  <a:lnTo>
                    <a:pt x="389794" y="217058"/>
                  </a:lnTo>
                  <a:lnTo>
                    <a:pt x="388221" y="224859"/>
                  </a:lnTo>
                  <a:lnTo>
                    <a:pt x="383471" y="231766"/>
                  </a:lnTo>
                  <a:lnTo>
                    <a:pt x="376152" y="236449"/>
                  </a:lnTo>
                  <a:lnTo>
                    <a:pt x="366711" y="238182"/>
                  </a:lnTo>
                  <a:lnTo>
                    <a:pt x="406489" y="238182"/>
                  </a:lnTo>
                  <a:lnTo>
                    <a:pt x="410894" y="230666"/>
                  </a:lnTo>
                  <a:lnTo>
                    <a:pt x="413328" y="217058"/>
                  </a:lnTo>
                  <a:lnTo>
                    <a:pt x="413434" y="216465"/>
                  </a:lnTo>
                  <a:lnTo>
                    <a:pt x="413470" y="216262"/>
                  </a:lnTo>
                  <a:lnTo>
                    <a:pt x="410121" y="199964"/>
                  </a:lnTo>
                  <a:lnTo>
                    <a:pt x="410020" y="199469"/>
                  </a:lnTo>
                  <a:lnTo>
                    <a:pt x="409903" y="198903"/>
                  </a:lnTo>
                  <a:lnTo>
                    <a:pt x="407204" y="195154"/>
                  </a:lnTo>
                  <a:close/>
                </a:path>
                <a:path w="1019175" h="610235">
                  <a:moveTo>
                    <a:pt x="828104" y="173039"/>
                  </a:moveTo>
                  <a:lnTo>
                    <a:pt x="798667" y="173039"/>
                  </a:lnTo>
                  <a:lnTo>
                    <a:pt x="740083" y="236761"/>
                  </a:lnTo>
                  <a:lnTo>
                    <a:pt x="769238" y="236761"/>
                  </a:lnTo>
                  <a:lnTo>
                    <a:pt x="828104" y="173039"/>
                  </a:lnTo>
                  <a:close/>
                </a:path>
                <a:path w="1019175" h="610235">
                  <a:moveTo>
                    <a:pt x="274206" y="195154"/>
                  </a:moveTo>
                  <a:lnTo>
                    <a:pt x="232578" y="195154"/>
                  </a:lnTo>
                  <a:lnTo>
                    <a:pt x="241578" y="196382"/>
                  </a:lnTo>
                  <a:lnTo>
                    <a:pt x="248490" y="199964"/>
                  </a:lnTo>
                  <a:lnTo>
                    <a:pt x="252873" y="205656"/>
                  </a:lnTo>
                  <a:lnTo>
                    <a:pt x="254405" y="213233"/>
                  </a:lnTo>
                  <a:lnTo>
                    <a:pt x="252737" y="220535"/>
                  </a:lnTo>
                  <a:lnTo>
                    <a:pt x="252667" y="220840"/>
                  </a:lnTo>
                  <a:lnTo>
                    <a:pt x="247907" y="226603"/>
                  </a:lnTo>
                  <a:lnTo>
                    <a:pt x="240806" y="230254"/>
                  </a:lnTo>
                  <a:lnTo>
                    <a:pt x="232044" y="231531"/>
                  </a:lnTo>
                  <a:lnTo>
                    <a:pt x="271513" y="231531"/>
                  </a:lnTo>
                  <a:lnTo>
                    <a:pt x="274180" y="228263"/>
                  </a:lnTo>
                  <a:lnTo>
                    <a:pt x="277222" y="220840"/>
                  </a:lnTo>
                  <a:lnTo>
                    <a:pt x="277347" y="220535"/>
                  </a:lnTo>
                  <a:lnTo>
                    <a:pt x="278360" y="211828"/>
                  </a:lnTo>
                  <a:lnTo>
                    <a:pt x="275243" y="197014"/>
                  </a:lnTo>
                  <a:lnTo>
                    <a:pt x="275157" y="196607"/>
                  </a:lnTo>
                  <a:lnTo>
                    <a:pt x="275110" y="196382"/>
                  </a:lnTo>
                  <a:lnTo>
                    <a:pt x="274206" y="195154"/>
                  </a:lnTo>
                  <a:close/>
                </a:path>
                <a:path w="1019175" h="610235">
                  <a:moveTo>
                    <a:pt x="686033" y="192734"/>
                  </a:moveTo>
                  <a:lnTo>
                    <a:pt x="636193" y="192734"/>
                  </a:lnTo>
                  <a:lnTo>
                    <a:pt x="648700" y="194499"/>
                  </a:lnTo>
                  <a:lnTo>
                    <a:pt x="659353" y="199469"/>
                  </a:lnTo>
                  <a:lnTo>
                    <a:pt x="668192" y="207152"/>
                  </a:lnTo>
                  <a:lnTo>
                    <a:pt x="675254" y="217058"/>
                  </a:lnTo>
                  <a:lnTo>
                    <a:pt x="694784" y="204396"/>
                  </a:lnTo>
                  <a:lnTo>
                    <a:pt x="686033" y="192734"/>
                  </a:lnTo>
                  <a:close/>
                </a:path>
              </a:pathLst>
            </a:custGeom>
            <a:solidFill>
              <a:srgbClr val="C50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96">
              <a:extLst>
                <a:ext uri="{FF2B5EF4-FFF2-40B4-BE49-F238E27FC236}">
                  <a16:creationId xmlns:a16="http://schemas.microsoft.com/office/drawing/2014/main" id="{8BB766B6-9EC8-FFFF-9FE4-284BEAC4EA93}"/>
                </a:ext>
              </a:extLst>
            </p:cNvPr>
            <p:cNvSpPr/>
            <p:nvPr/>
          </p:nvSpPr>
          <p:spPr>
            <a:xfrm>
              <a:off x="8100122" y="3308374"/>
              <a:ext cx="666115" cy="73025"/>
            </a:xfrm>
            <a:custGeom>
              <a:avLst/>
              <a:gdLst/>
              <a:ahLst/>
              <a:cxnLst/>
              <a:rect l="l" t="t" r="r" b="b"/>
              <a:pathLst>
                <a:path w="666115" h="73025">
                  <a:moveTo>
                    <a:pt x="29714" y="1307"/>
                  </a:moveTo>
                  <a:lnTo>
                    <a:pt x="0" y="1307"/>
                  </a:lnTo>
                  <a:lnTo>
                    <a:pt x="0" y="71681"/>
                  </a:lnTo>
                  <a:lnTo>
                    <a:pt x="31723" y="71681"/>
                  </a:lnTo>
                  <a:lnTo>
                    <a:pt x="40981" y="70193"/>
                  </a:lnTo>
                  <a:lnTo>
                    <a:pt x="48388" y="66036"/>
                  </a:lnTo>
                  <a:lnTo>
                    <a:pt x="52580" y="60611"/>
                  </a:lnTo>
                  <a:lnTo>
                    <a:pt x="11794" y="60611"/>
                  </a:lnTo>
                  <a:lnTo>
                    <a:pt x="11794" y="41217"/>
                  </a:lnTo>
                  <a:lnTo>
                    <a:pt x="53243" y="41217"/>
                  </a:lnTo>
                  <a:lnTo>
                    <a:pt x="50863" y="38098"/>
                  </a:lnTo>
                  <a:lnTo>
                    <a:pt x="43810" y="35182"/>
                  </a:lnTo>
                  <a:lnTo>
                    <a:pt x="49952" y="31666"/>
                  </a:lnTo>
                  <a:lnTo>
                    <a:pt x="50530" y="30561"/>
                  </a:lnTo>
                  <a:lnTo>
                    <a:pt x="11778" y="30561"/>
                  </a:lnTo>
                  <a:lnTo>
                    <a:pt x="11778" y="12369"/>
                  </a:lnTo>
                  <a:lnTo>
                    <a:pt x="50312" y="12369"/>
                  </a:lnTo>
                  <a:lnTo>
                    <a:pt x="46194" y="6900"/>
                  </a:lnTo>
                  <a:lnTo>
                    <a:pt x="39008" y="2798"/>
                  </a:lnTo>
                  <a:lnTo>
                    <a:pt x="29714" y="1307"/>
                  </a:lnTo>
                  <a:close/>
                </a:path>
                <a:path w="666115" h="73025">
                  <a:moveTo>
                    <a:pt x="53243" y="41217"/>
                  </a:moveTo>
                  <a:lnTo>
                    <a:pt x="38377" y="41217"/>
                  </a:lnTo>
                  <a:lnTo>
                    <a:pt x="42899" y="45131"/>
                  </a:lnTo>
                  <a:lnTo>
                    <a:pt x="42899" y="56794"/>
                  </a:lnTo>
                  <a:lnTo>
                    <a:pt x="37864" y="60611"/>
                  </a:lnTo>
                  <a:lnTo>
                    <a:pt x="52580" y="60611"/>
                  </a:lnTo>
                  <a:lnTo>
                    <a:pt x="53303" y="59675"/>
                  </a:lnTo>
                  <a:lnTo>
                    <a:pt x="55085" y="51572"/>
                  </a:lnTo>
                  <a:lnTo>
                    <a:pt x="55084" y="43629"/>
                  </a:lnTo>
                  <a:lnTo>
                    <a:pt x="53243" y="41217"/>
                  </a:lnTo>
                  <a:close/>
                </a:path>
                <a:path w="666115" h="73025">
                  <a:moveTo>
                    <a:pt x="50312" y="12369"/>
                  </a:moveTo>
                  <a:lnTo>
                    <a:pt x="36148" y="12369"/>
                  </a:lnTo>
                  <a:lnTo>
                    <a:pt x="40280" y="15780"/>
                  </a:lnTo>
                  <a:lnTo>
                    <a:pt x="40280" y="27044"/>
                  </a:lnTo>
                  <a:lnTo>
                    <a:pt x="35448" y="30561"/>
                  </a:lnTo>
                  <a:lnTo>
                    <a:pt x="50530" y="30561"/>
                  </a:lnTo>
                  <a:lnTo>
                    <a:pt x="52371" y="27044"/>
                  </a:lnTo>
                  <a:lnTo>
                    <a:pt x="52473" y="20710"/>
                  </a:lnTo>
                  <a:lnTo>
                    <a:pt x="50830" y="13056"/>
                  </a:lnTo>
                  <a:lnTo>
                    <a:pt x="50312" y="12369"/>
                  </a:lnTo>
                  <a:close/>
                </a:path>
                <a:path w="666115" h="73025">
                  <a:moveTo>
                    <a:pt x="104118" y="1307"/>
                  </a:moveTo>
                  <a:lnTo>
                    <a:pt x="91932" y="1307"/>
                  </a:lnTo>
                  <a:lnTo>
                    <a:pt x="91933" y="43231"/>
                  </a:lnTo>
                  <a:lnTo>
                    <a:pt x="94096" y="55640"/>
                  </a:lnTo>
                  <a:lnTo>
                    <a:pt x="100101" y="65004"/>
                  </a:lnTo>
                  <a:lnTo>
                    <a:pt x="109221" y="70919"/>
                  </a:lnTo>
                  <a:lnTo>
                    <a:pt x="120728" y="72980"/>
                  </a:lnTo>
                  <a:lnTo>
                    <a:pt x="132253" y="70919"/>
                  </a:lnTo>
                  <a:lnTo>
                    <a:pt x="141406" y="65004"/>
                  </a:lnTo>
                  <a:lnTo>
                    <a:pt x="143714" y="61423"/>
                  </a:lnTo>
                  <a:lnTo>
                    <a:pt x="109454" y="61423"/>
                  </a:lnTo>
                  <a:lnTo>
                    <a:pt x="104118" y="53578"/>
                  </a:lnTo>
                  <a:lnTo>
                    <a:pt x="104118" y="1307"/>
                  </a:lnTo>
                  <a:close/>
                </a:path>
                <a:path w="666115" h="73025">
                  <a:moveTo>
                    <a:pt x="149620" y="1307"/>
                  </a:moveTo>
                  <a:lnTo>
                    <a:pt x="137443" y="1307"/>
                  </a:lnTo>
                  <a:lnTo>
                    <a:pt x="137443" y="53578"/>
                  </a:lnTo>
                  <a:lnTo>
                    <a:pt x="132010" y="61423"/>
                  </a:lnTo>
                  <a:lnTo>
                    <a:pt x="143714" y="61423"/>
                  </a:lnTo>
                  <a:lnTo>
                    <a:pt x="147443" y="55640"/>
                  </a:lnTo>
                  <a:lnTo>
                    <a:pt x="149620" y="43231"/>
                  </a:lnTo>
                  <a:lnTo>
                    <a:pt x="149620" y="1307"/>
                  </a:lnTo>
                  <a:close/>
                </a:path>
                <a:path w="666115" h="73025">
                  <a:moveTo>
                    <a:pt x="195449" y="49655"/>
                  </a:moveTo>
                  <a:lnTo>
                    <a:pt x="185387" y="55584"/>
                  </a:lnTo>
                  <a:lnTo>
                    <a:pt x="189647" y="62671"/>
                  </a:lnTo>
                  <a:lnTo>
                    <a:pt x="195994" y="68165"/>
                  </a:lnTo>
                  <a:lnTo>
                    <a:pt x="204512" y="71718"/>
                  </a:lnTo>
                  <a:lnTo>
                    <a:pt x="215288" y="72980"/>
                  </a:lnTo>
                  <a:lnTo>
                    <a:pt x="226092" y="71550"/>
                  </a:lnTo>
                  <a:lnTo>
                    <a:pt x="234346" y="67416"/>
                  </a:lnTo>
                  <a:lnTo>
                    <a:pt x="238574" y="62122"/>
                  </a:lnTo>
                  <a:lnTo>
                    <a:pt x="205519" y="62122"/>
                  </a:lnTo>
                  <a:lnTo>
                    <a:pt x="199988" y="57704"/>
                  </a:lnTo>
                  <a:lnTo>
                    <a:pt x="195449" y="49655"/>
                  </a:lnTo>
                  <a:close/>
                </a:path>
                <a:path w="666115" h="73025">
                  <a:moveTo>
                    <a:pt x="213271" y="0"/>
                  </a:moveTo>
                  <a:lnTo>
                    <a:pt x="203483" y="1319"/>
                  </a:lnTo>
                  <a:lnTo>
                    <a:pt x="195591" y="5202"/>
                  </a:lnTo>
                  <a:lnTo>
                    <a:pt x="190322" y="11536"/>
                  </a:lnTo>
                  <a:lnTo>
                    <a:pt x="188404" y="20206"/>
                  </a:lnTo>
                  <a:lnTo>
                    <a:pt x="194823" y="33382"/>
                  </a:lnTo>
                  <a:lnTo>
                    <a:pt x="208943" y="39712"/>
                  </a:lnTo>
                  <a:lnTo>
                    <a:pt x="223064" y="44382"/>
                  </a:lnTo>
                  <a:lnTo>
                    <a:pt x="229482" y="52579"/>
                  </a:lnTo>
                  <a:lnTo>
                    <a:pt x="229482" y="57907"/>
                  </a:lnTo>
                  <a:lnTo>
                    <a:pt x="225456" y="62122"/>
                  </a:lnTo>
                  <a:lnTo>
                    <a:pt x="238574" y="62122"/>
                  </a:lnTo>
                  <a:lnTo>
                    <a:pt x="239618" y="60814"/>
                  </a:lnTo>
                  <a:lnTo>
                    <a:pt x="241346" y="52579"/>
                  </a:lnTo>
                  <a:lnTo>
                    <a:pt x="241472" y="51978"/>
                  </a:lnTo>
                  <a:lnTo>
                    <a:pt x="235052" y="38209"/>
                  </a:lnTo>
                  <a:lnTo>
                    <a:pt x="220929" y="31537"/>
                  </a:lnTo>
                  <a:lnTo>
                    <a:pt x="206806" y="26919"/>
                  </a:lnTo>
                  <a:lnTo>
                    <a:pt x="200386" y="19313"/>
                  </a:lnTo>
                  <a:lnTo>
                    <a:pt x="200386" y="14082"/>
                  </a:lnTo>
                  <a:lnTo>
                    <a:pt x="204917" y="10761"/>
                  </a:lnTo>
                  <a:lnTo>
                    <a:pt x="236714" y="10761"/>
                  </a:lnTo>
                  <a:lnTo>
                    <a:pt x="235528" y="9031"/>
                  </a:lnTo>
                  <a:lnTo>
                    <a:pt x="229557" y="4158"/>
                  </a:lnTo>
                  <a:lnTo>
                    <a:pt x="222113" y="1075"/>
                  </a:lnTo>
                  <a:lnTo>
                    <a:pt x="213271" y="0"/>
                  </a:lnTo>
                  <a:close/>
                </a:path>
                <a:path w="666115" h="73025">
                  <a:moveTo>
                    <a:pt x="236714" y="10761"/>
                  </a:moveTo>
                  <a:lnTo>
                    <a:pt x="220819" y="10761"/>
                  </a:lnTo>
                  <a:lnTo>
                    <a:pt x="225659" y="14277"/>
                  </a:lnTo>
                  <a:lnTo>
                    <a:pt x="230182" y="21205"/>
                  </a:lnTo>
                  <a:lnTo>
                    <a:pt x="239951" y="15479"/>
                  </a:lnTo>
                  <a:lnTo>
                    <a:pt x="236714" y="10761"/>
                  </a:lnTo>
                  <a:close/>
                </a:path>
                <a:path w="666115" h="73025">
                  <a:moveTo>
                    <a:pt x="291912" y="1307"/>
                  </a:moveTo>
                  <a:lnTo>
                    <a:pt x="279825" y="1307"/>
                  </a:lnTo>
                  <a:lnTo>
                    <a:pt x="279825" y="71681"/>
                  </a:lnTo>
                  <a:lnTo>
                    <a:pt x="291912" y="71681"/>
                  </a:lnTo>
                  <a:lnTo>
                    <a:pt x="291912" y="1307"/>
                  </a:lnTo>
                  <a:close/>
                </a:path>
                <a:path w="666115" h="73025">
                  <a:moveTo>
                    <a:pt x="345370" y="1307"/>
                  </a:moveTo>
                  <a:lnTo>
                    <a:pt x="335504" y="1307"/>
                  </a:lnTo>
                  <a:lnTo>
                    <a:pt x="335504" y="71681"/>
                  </a:lnTo>
                  <a:lnTo>
                    <a:pt x="347591" y="71681"/>
                  </a:lnTo>
                  <a:lnTo>
                    <a:pt x="347591" y="22123"/>
                  </a:lnTo>
                  <a:lnTo>
                    <a:pt x="361449" y="22123"/>
                  </a:lnTo>
                  <a:lnTo>
                    <a:pt x="345370" y="1307"/>
                  </a:lnTo>
                  <a:close/>
                </a:path>
                <a:path w="666115" h="73025">
                  <a:moveTo>
                    <a:pt x="361449" y="22123"/>
                  </a:moveTo>
                  <a:lnTo>
                    <a:pt x="347591" y="22123"/>
                  </a:lnTo>
                  <a:lnTo>
                    <a:pt x="385944" y="71681"/>
                  </a:lnTo>
                  <a:lnTo>
                    <a:pt x="395705" y="71681"/>
                  </a:lnTo>
                  <a:lnTo>
                    <a:pt x="395705" y="50971"/>
                  </a:lnTo>
                  <a:lnTo>
                    <a:pt x="383731" y="50971"/>
                  </a:lnTo>
                  <a:lnTo>
                    <a:pt x="361449" y="22123"/>
                  </a:lnTo>
                  <a:close/>
                </a:path>
                <a:path w="666115" h="73025">
                  <a:moveTo>
                    <a:pt x="395705" y="1307"/>
                  </a:moveTo>
                  <a:lnTo>
                    <a:pt x="383731" y="1307"/>
                  </a:lnTo>
                  <a:lnTo>
                    <a:pt x="383731" y="50971"/>
                  </a:lnTo>
                  <a:lnTo>
                    <a:pt x="395705" y="50971"/>
                  </a:lnTo>
                  <a:lnTo>
                    <a:pt x="395705" y="1307"/>
                  </a:lnTo>
                  <a:close/>
                </a:path>
                <a:path w="666115" h="73025">
                  <a:moveTo>
                    <a:pt x="488549" y="1307"/>
                  </a:moveTo>
                  <a:lnTo>
                    <a:pt x="439321" y="1307"/>
                  </a:lnTo>
                  <a:lnTo>
                    <a:pt x="439321" y="71665"/>
                  </a:lnTo>
                  <a:lnTo>
                    <a:pt x="489257" y="71665"/>
                  </a:lnTo>
                  <a:lnTo>
                    <a:pt x="489257" y="60311"/>
                  </a:lnTo>
                  <a:lnTo>
                    <a:pt x="451197" y="60311"/>
                  </a:lnTo>
                  <a:lnTo>
                    <a:pt x="451197" y="41818"/>
                  </a:lnTo>
                  <a:lnTo>
                    <a:pt x="485133" y="41818"/>
                  </a:lnTo>
                  <a:lnTo>
                    <a:pt x="485133" y="30464"/>
                  </a:lnTo>
                  <a:lnTo>
                    <a:pt x="451197" y="30464"/>
                  </a:lnTo>
                  <a:lnTo>
                    <a:pt x="451197" y="12669"/>
                  </a:lnTo>
                  <a:lnTo>
                    <a:pt x="488549" y="12669"/>
                  </a:lnTo>
                  <a:lnTo>
                    <a:pt x="488549" y="1307"/>
                  </a:lnTo>
                  <a:close/>
                </a:path>
                <a:path w="666115" h="73025">
                  <a:moveTo>
                    <a:pt x="532449" y="49655"/>
                  </a:moveTo>
                  <a:lnTo>
                    <a:pt x="522387" y="55584"/>
                  </a:lnTo>
                  <a:lnTo>
                    <a:pt x="526649" y="62671"/>
                  </a:lnTo>
                  <a:lnTo>
                    <a:pt x="532999" y="68165"/>
                  </a:lnTo>
                  <a:lnTo>
                    <a:pt x="541520" y="71718"/>
                  </a:lnTo>
                  <a:lnTo>
                    <a:pt x="552297" y="72980"/>
                  </a:lnTo>
                  <a:lnTo>
                    <a:pt x="563096" y="71550"/>
                  </a:lnTo>
                  <a:lnTo>
                    <a:pt x="571348" y="67416"/>
                  </a:lnTo>
                  <a:lnTo>
                    <a:pt x="575575" y="62122"/>
                  </a:lnTo>
                  <a:lnTo>
                    <a:pt x="542520" y="62122"/>
                  </a:lnTo>
                  <a:lnTo>
                    <a:pt x="536988" y="57704"/>
                  </a:lnTo>
                  <a:lnTo>
                    <a:pt x="532449" y="49655"/>
                  </a:lnTo>
                  <a:close/>
                </a:path>
                <a:path w="666115" h="73025">
                  <a:moveTo>
                    <a:pt x="550271" y="0"/>
                  </a:moveTo>
                  <a:lnTo>
                    <a:pt x="540488" y="1319"/>
                  </a:lnTo>
                  <a:lnTo>
                    <a:pt x="532599" y="5203"/>
                  </a:lnTo>
                  <a:lnTo>
                    <a:pt x="527331" y="11536"/>
                  </a:lnTo>
                  <a:lnTo>
                    <a:pt x="525413" y="20206"/>
                  </a:lnTo>
                  <a:lnTo>
                    <a:pt x="531830" y="33382"/>
                  </a:lnTo>
                  <a:lnTo>
                    <a:pt x="545948" y="39712"/>
                  </a:lnTo>
                  <a:lnTo>
                    <a:pt x="560066" y="44382"/>
                  </a:lnTo>
                  <a:lnTo>
                    <a:pt x="566483" y="52579"/>
                  </a:lnTo>
                  <a:lnTo>
                    <a:pt x="566483" y="57907"/>
                  </a:lnTo>
                  <a:lnTo>
                    <a:pt x="562457" y="62122"/>
                  </a:lnTo>
                  <a:lnTo>
                    <a:pt x="575575" y="62122"/>
                  </a:lnTo>
                  <a:lnTo>
                    <a:pt x="576619" y="60814"/>
                  </a:lnTo>
                  <a:lnTo>
                    <a:pt x="578347" y="52579"/>
                  </a:lnTo>
                  <a:lnTo>
                    <a:pt x="578473" y="51978"/>
                  </a:lnTo>
                  <a:lnTo>
                    <a:pt x="572053" y="38209"/>
                  </a:lnTo>
                  <a:lnTo>
                    <a:pt x="557930" y="31537"/>
                  </a:lnTo>
                  <a:lnTo>
                    <a:pt x="543807" y="26919"/>
                  </a:lnTo>
                  <a:lnTo>
                    <a:pt x="537387" y="19313"/>
                  </a:lnTo>
                  <a:lnTo>
                    <a:pt x="537387" y="14082"/>
                  </a:lnTo>
                  <a:lnTo>
                    <a:pt x="541926" y="10761"/>
                  </a:lnTo>
                  <a:lnTo>
                    <a:pt x="573715" y="10761"/>
                  </a:lnTo>
                  <a:lnTo>
                    <a:pt x="572529" y="9031"/>
                  </a:lnTo>
                  <a:lnTo>
                    <a:pt x="566558" y="4158"/>
                  </a:lnTo>
                  <a:lnTo>
                    <a:pt x="559114" y="1075"/>
                  </a:lnTo>
                  <a:lnTo>
                    <a:pt x="550271" y="0"/>
                  </a:lnTo>
                  <a:close/>
                </a:path>
                <a:path w="666115" h="73025">
                  <a:moveTo>
                    <a:pt x="573715" y="10761"/>
                  </a:moveTo>
                  <a:lnTo>
                    <a:pt x="557820" y="10761"/>
                  </a:lnTo>
                  <a:lnTo>
                    <a:pt x="562660" y="14277"/>
                  </a:lnTo>
                  <a:lnTo>
                    <a:pt x="567191" y="21205"/>
                  </a:lnTo>
                  <a:lnTo>
                    <a:pt x="576952" y="15479"/>
                  </a:lnTo>
                  <a:lnTo>
                    <a:pt x="573715" y="10761"/>
                  </a:lnTo>
                  <a:close/>
                </a:path>
                <a:path w="666115" h="73025">
                  <a:moveTo>
                    <a:pt x="619949" y="49655"/>
                  </a:moveTo>
                  <a:lnTo>
                    <a:pt x="609879" y="55584"/>
                  </a:lnTo>
                  <a:lnTo>
                    <a:pt x="614144" y="62671"/>
                  </a:lnTo>
                  <a:lnTo>
                    <a:pt x="620489" y="68165"/>
                  </a:lnTo>
                  <a:lnTo>
                    <a:pt x="628999" y="71718"/>
                  </a:lnTo>
                  <a:lnTo>
                    <a:pt x="639756" y="72980"/>
                  </a:lnTo>
                  <a:lnTo>
                    <a:pt x="650575" y="71550"/>
                  </a:lnTo>
                  <a:lnTo>
                    <a:pt x="658831" y="67416"/>
                  </a:lnTo>
                  <a:lnTo>
                    <a:pt x="663054" y="62122"/>
                  </a:lnTo>
                  <a:lnTo>
                    <a:pt x="630019" y="62122"/>
                  </a:lnTo>
                  <a:lnTo>
                    <a:pt x="624488" y="57704"/>
                  </a:lnTo>
                  <a:lnTo>
                    <a:pt x="619949" y="49655"/>
                  </a:lnTo>
                  <a:close/>
                </a:path>
                <a:path w="666115" h="73025">
                  <a:moveTo>
                    <a:pt x="637771" y="0"/>
                  </a:moveTo>
                  <a:lnTo>
                    <a:pt x="627984" y="1319"/>
                  </a:lnTo>
                  <a:lnTo>
                    <a:pt x="620092" y="5203"/>
                  </a:lnTo>
                  <a:lnTo>
                    <a:pt x="614823" y="11536"/>
                  </a:lnTo>
                  <a:lnTo>
                    <a:pt x="612905" y="20206"/>
                  </a:lnTo>
                  <a:lnTo>
                    <a:pt x="619325" y="33383"/>
                  </a:lnTo>
                  <a:lnTo>
                    <a:pt x="633448" y="39712"/>
                  </a:lnTo>
                  <a:lnTo>
                    <a:pt x="647571" y="44382"/>
                  </a:lnTo>
                  <a:lnTo>
                    <a:pt x="653991" y="52579"/>
                  </a:lnTo>
                  <a:lnTo>
                    <a:pt x="653991" y="57907"/>
                  </a:lnTo>
                  <a:lnTo>
                    <a:pt x="649924" y="62122"/>
                  </a:lnTo>
                  <a:lnTo>
                    <a:pt x="663054" y="62122"/>
                  </a:lnTo>
                  <a:lnTo>
                    <a:pt x="664098" y="60814"/>
                  </a:lnTo>
                  <a:lnTo>
                    <a:pt x="665822" y="52579"/>
                  </a:lnTo>
                  <a:lnTo>
                    <a:pt x="665948" y="51978"/>
                  </a:lnTo>
                  <a:lnTo>
                    <a:pt x="659532" y="38209"/>
                  </a:lnTo>
                  <a:lnTo>
                    <a:pt x="645417" y="31537"/>
                  </a:lnTo>
                  <a:lnTo>
                    <a:pt x="631303" y="26919"/>
                  </a:lnTo>
                  <a:lnTo>
                    <a:pt x="624887" y="19313"/>
                  </a:lnTo>
                  <a:lnTo>
                    <a:pt x="624887" y="14083"/>
                  </a:lnTo>
                  <a:lnTo>
                    <a:pt x="629417" y="10761"/>
                  </a:lnTo>
                  <a:lnTo>
                    <a:pt x="661232" y="10761"/>
                  </a:lnTo>
                  <a:lnTo>
                    <a:pt x="660040" y="9031"/>
                  </a:lnTo>
                  <a:lnTo>
                    <a:pt x="654068" y="4158"/>
                  </a:lnTo>
                  <a:lnTo>
                    <a:pt x="646626" y="1075"/>
                  </a:lnTo>
                  <a:lnTo>
                    <a:pt x="637771" y="0"/>
                  </a:lnTo>
                  <a:close/>
                </a:path>
                <a:path w="666115" h="73025">
                  <a:moveTo>
                    <a:pt x="661232" y="10761"/>
                  </a:moveTo>
                  <a:lnTo>
                    <a:pt x="645287" y="10761"/>
                  </a:lnTo>
                  <a:lnTo>
                    <a:pt x="650168" y="14277"/>
                  </a:lnTo>
                  <a:lnTo>
                    <a:pt x="654723" y="21205"/>
                  </a:lnTo>
                  <a:lnTo>
                    <a:pt x="664484" y="15479"/>
                  </a:lnTo>
                  <a:lnTo>
                    <a:pt x="661232" y="107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Rechteck 71">
            <a:extLst>
              <a:ext uri="{FF2B5EF4-FFF2-40B4-BE49-F238E27FC236}">
                <a16:creationId xmlns:a16="http://schemas.microsoft.com/office/drawing/2014/main" id="{E8E780F6-18A9-D9EE-CF7B-CA5BD8E42C1E}"/>
              </a:ext>
            </a:extLst>
          </p:cNvPr>
          <p:cNvSpPr/>
          <p:nvPr/>
        </p:nvSpPr>
        <p:spPr>
          <a:xfrm>
            <a:off x="7130671" y="4237292"/>
            <a:ext cx="1728000" cy="410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CH" sz="1000">
                <a:solidFill>
                  <a:schemeClr val="tx1"/>
                </a:solidFill>
              </a:rPr>
              <a:t>Unboxing potential</a:t>
            </a:r>
            <a:br>
              <a:rPr lang="de-CH" sz="1000" b="1">
                <a:solidFill>
                  <a:schemeClr val="tx1"/>
                </a:solidFill>
              </a:rPr>
            </a:br>
            <a:r>
              <a:rPr lang="de-CH" sz="1000" b="1">
                <a:solidFill>
                  <a:schemeClr val="tx1"/>
                </a:solidFill>
              </a:rPr>
              <a:t>of your business</a:t>
            </a:r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1ACB09D5-A76A-6E1D-B706-834CE725E1FB}"/>
              </a:ext>
            </a:extLst>
          </p:cNvPr>
          <p:cNvSpPr/>
          <p:nvPr/>
        </p:nvSpPr>
        <p:spPr>
          <a:xfrm>
            <a:off x="2135558" y="4954243"/>
            <a:ext cx="4550722" cy="256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200" b="1">
                <a:solidFill>
                  <a:schemeClr val="accent1"/>
                </a:solidFill>
              </a:rPr>
              <a:t>„Pack aus, was in dir steckt.“</a:t>
            </a:r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852933B2-C366-3C2E-3B1A-7C41387B4876}"/>
              </a:ext>
            </a:extLst>
          </p:cNvPr>
          <p:cNvSpPr/>
          <p:nvPr/>
        </p:nvSpPr>
        <p:spPr>
          <a:xfrm>
            <a:off x="9304225" y="3490725"/>
            <a:ext cx="2160000" cy="133435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CH" sz="4000" b="1">
              <a:solidFill>
                <a:schemeClr val="bg1"/>
              </a:solidFill>
            </a:endParaRPr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C37150DB-5E8F-5AA8-DF20-FE23B62A66C2}"/>
              </a:ext>
            </a:extLst>
          </p:cNvPr>
          <p:cNvSpPr/>
          <p:nvPr/>
        </p:nvSpPr>
        <p:spPr>
          <a:xfrm>
            <a:off x="9520225" y="4237292"/>
            <a:ext cx="1728000" cy="410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CH" sz="1000">
                <a:solidFill>
                  <a:schemeClr val="tx1"/>
                </a:solidFill>
              </a:rPr>
              <a:t>Unboxing potential</a:t>
            </a:r>
            <a:br>
              <a:rPr lang="de-CH" sz="1000" b="1">
                <a:solidFill>
                  <a:schemeClr val="tx1"/>
                </a:solidFill>
              </a:rPr>
            </a:br>
            <a:r>
              <a:rPr lang="de-CH" sz="1000" b="1">
                <a:solidFill>
                  <a:schemeClr val="tx1"/>
                </a:solidFill>
              </a:rPr>
              <a:t>of our partnership</a:t>
            </a:r>
          </a:p>
        </p:txBody>
      </p:sp>
      <p:pic>
        <p:nvPicPr>
          <p:cNvPr id="75" name="Grafik 74">
            <a:extLst>
              <a:ext uri="{FF2B5EF4-FFF2-40B4-BE49-F238E27FC236}">
                <a16:creationId xmlns:a16="http://schemas.microsoft.com/office/drawing/2014/main" id="{8012F2CA-7344-6E57-617D-F57C0B47F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23425" y="3736433"/>
            <a:ext cx="921600" cy="360000"/>
          </a:xfrm>
          <a:prstGeom prst="rect">
            <a:avLst/>
          </a:prstGeom>
        </p:spPr>
      </p:pic>
      <p:sp>
        <p:nvSpPr>
          <p:cNvPr id="57" name="Rechteck 56">
            <a:extLst>
              <a:ext uri="{FF2B5EF4-FFF2-40B4-BE49-F238E27FC236}">
                <a16:creationId xmlns:a16="http://schemas.microsoft.com/office/drawing/2014/main" id="{AA5D5A6B-C0D6-C6F3-FE55-99549A0987B9}"/>
              </a:ext>
            </a:extLst>
          </p:cNvPr>
          <p:cNvSpPr/>
          <p:nvPr/>
        </p:nvSpPr>
        <p:spPr>
          <a:xfrm>
            <a:off x="2135558" y="3490726"/>
            <a:ext cx="2160000" cy="133435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CH" sz="4000" b="1">
              <a:solidFill>
                <a:schemeClr val="bg1"/>
              </a:solidFill>
            </a:endParaRPr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ADE9DA05-431F-E6EA-01B1-71C4F606AA76}"/>
              </a:ext>
            </a:extLst>
          </p:cNvPr>
          <p:cNvSpPr/>
          <p:nvPr/>
        </p:nvSpPr>
        <p:spPr>
          <a:xfrm>
            <a:off x="2429797" y="4237292"/>
            <a:ext cx="1571521" cy="410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CH" sz="1000">
                <a:solidFill>
                  <a:schemeClr val="tx1"/>
                </a:solidFill>
              </a:rPr>
              <a:t>Unboxing potential</a:t>
            </a:r>
            <a:br>
              <a:rPr lang="de-CH" sz="1000" b="1">
                <a:solidFill>
                  <a:schemeClr val="tx1"/>
                </a:solidFill>
              </a:rPr>
            </a:br>
            <a:r>
              <a:rPr lang="de-CH" sz="1000" b="1">
                <a:solidFill>
                  <a:schemeClr val="tx1"/>
                </a:solidFill>
              </a:rPr>
              <a:t>of your career</a:t>
            </a:r>
          </a:p>
        </p:txBody>
      </p:sp>
      <p:pic>
        <p:nvPicPr>
          <p:cNvPr id="76" name="Grafik 75">
            <a:extLst>
              <a:ext uri="{FF2B5EF4-FFF2-40B4-BE49-F238E27FC236}">
                <a16:creationId xmlns:a16="http://schemas.microsoft.com/office/drawing/2014/main" id="{3FAAD7A3-8906-19A3-02F7-57EA3B2E31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20678" y="3736433"/>
            <a:ext cx="1589760" cy="360000"/>
          </a:xfrm>
          <a:prstGeom prst="rect">
            <a:avLst/>
          </a:prstGeom>
        </p:spPr>
      </p:pic>
      <p:sp>
        <p:nvSpPr>
          <p:cNvPr id="77" name="Rechteck 76">
            <a:extLst>
              <a:ext uri="{FF2B5EF4-FFF2-40B4-BE49-F238E27FC236}">
                <a16:creationId xmlns:a16="http://schemas.microsoft.com/office/drawing/2014/main" id="{345C935B-6DDE-4271-4FB4-A8CF6CA7437A}"/>
              </a:ext>
            </a:extLst>
          </p:cNvPr>
          <p:cNvSpPr/>
          <p:nvPr/>
        </p:nvSpPr>
        <p:spPr>
          <a:xfrm>
            <a:off x="233427" y="4740004"/>
            <a:ext cx="1728000" cy="6845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r">
              <a:buNone/>
            </a:pPr>
            <a:r>
              <a:rPr lang="de-CH" sz="1000">
                <a:solidFill>
                  <a:schemeClr val="bg1"/>
                </a:solidFill>
              </a:rPr>
              <a:t>Externer Claim</a:t>
            </a:r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E805C7F2-9EBF-37D7-A163-EFCE2F90B501}"/>
              </a:ext>
            </a:extLst>
          </p:cNvPr>
          <p:cNvSpPr/>
          <p:nvPr/>
        </p:nvSpPr>
        <p:spPr>
          <a:xfrm>
            <a:off x="233427" y="1457446"/>
            <a:ext cx="1728000" cy="24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r">
              <a:buNone/>
            </a:pPr>
            <a:r>
              <a:rPr lang="de-CH" sz="1000">
                <a:solidFill>
                  <a:schemeClr val="accent1"/>
                </a:solidFill>
              </a:rPr>
              <a:t>Unsere Purpose</a:t>
            </a:r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13ED0593-1F17-89AE-BCDE-DE0830AC58D3}"/>
              </a:ext>
            </a:extLst>
          </p:cNvPr>
          <p:cNvSpPr/>
          <p:nvPr/>
        </p:nvSpPr>
        <p:spPr>
          <a:xfrm>
            <a:off x="233427" y="2111603"/>
            <a:ext cx="1728000" cy="24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r">
              <a:buNone/>
            </a:pPr>
            <a:r>
              <a:rPr lang="de-CH" sz="1000">
                <a:solidFill>
                  <a:schemeClr val="accent1"/>
                </a:solidFill>
              </a:rPr>
              <a:t>Unsere Prinzipien</a:t>
            </a:r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9FA122FB-E7D8-A19A-97FA-323C03A35446}"/>
              </a:ext>
            </a:extLst>
          </p:cNvPr>
          <p:cNvSpPr/>
          <p:nvPr/>
        </p:nvSpPr>
        <p:spPr>
          <a:xfrm>
            <a:off x="233427" y="2410716"/>
            <a:ext cx="1728000" cy="6845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indent="0" algn="r">
              <a:buNone/>
            </a:pPr>
            <a:r>
              <a:rPr lang="de-CH" sz="1000">
                <a:solidFill>
                  <a:schemeClr val="bg1"/>
                </a:solidFill>
              </a:rPr>
              <a:t>Unsere Firmen-</a:t>
            </a:r>
            <a:br>
              <a:rPr lang="de-CH" sz="1000"/>
            </a:br>
            <a:r>
              <a:rPr lang="de-CH" sz="1000">
                <a:solidFill>
                  <a:schemeClr val="bg1"/>
                </a:solidFill>
              </a:rPr>
              <a:t>&amp; Marken-Positionierung</a:t>
            </a:r>
          </a:p>
        </p:txBody>
      </p:sp>
      <p:sp>
        <p:nvSpPr>
          <p:cNvPr id="3" name="Rechteck 73">
            <a:extLst>
              <a:ext uri="{FF2B5EF4-FFF2-40B4-BE49-F238E27FC236}">
                <a16:creationId xmlns:a16="http://schemas.microsoft.com/office/drawing/2014/main" id="{A636F560-7CC6-98B6-4F6B-C3F3E8F9EBA0}"/>
              </a:ext>
            </a:extLst>
          </p:cNvPr>
          <p:cNvSpPr/>
          <p:nvPr/>
        </p:nvSpPr>
        <p:spPr>
          <a:xfrm>
            <a:off x="6913504" y="4954243"/>
            <a:ext cx="4550722" cy="256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indent="0" algn="ctr">
              <a:buNone/>
            </a:pPr>
            <a:r>
              <a:rPr lang="de-DE" sz="1000">
                <a:solidFill>
                  <a:schemeClr val="accent1"/>
                </a:solidFill>
              </a:rPr>
              <a:t>(in Entwicklung)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7" name="Rechteck 19">
            <a:extLst>
              <a:ext uri="{FF2B5EF4-FFF2-40B4-BE49-F238E27FC236}">
                <a16:creationId xmlns:a16="http://schemas.microsoft.com/office/drawing/2014/main" id="{0AC9E01F-32BA-714A-0FE0-4EB3E9A4C78E}"/>
              </a:ext>
            </a:extLst>
          </p:cNvPr>
          <p:cNvSpPr/>
          <p:nvPr/>
        </p:nvSpPr>
        <p:spPr>
          <a:xfrm>
            <a:off x="5899893" y="3020246"/>
            <a:ext cx="180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200">
                <a:solidFill>
                  <a:schemeClr val="tx1"/>
                </a:solidFill>
              </a:rPr>
              <a:t>Enabling</a:t>
            </a:r>
            <a:r>
              <a:rPr lang="de-DE" sz="1200" b="1">
                <a:solidFill>
                  <a:schemeClr val="tx1"/>
                </a:solidFill>
              </a:rPr>
              <a:t> Organization</a:t>
            </a:r>
          </a:p>
        </p:txBody>
      </p:sp>
      <p:sp>
        <p:nvSpPr>
          <p:cNvPr id="9" name="Rechteck 20">
            <a:extLst>
              <a:ext uri="{FF2B5EF4-FFF2-40B4-BE49-F238E27FC236}">
                <a16:creationId xmlns:a16="http://schemas.microsoft.com/office/drawing/2014/main" id="{0A89943B-4F7C-0B1A-FB4D-2B62496F33B9}"/>
              </a:ext>
            </a:extLst>
          </p:cNvPr>
          <p:cNvSpPr/>
          <p:nvPr/>
        </p:nvSpPr>
        <p:spPr>
          <a:xfrm>
            <a:off x="7782060" y="3020246"/>
            <a:ext cx="180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200">
                <a:solidFill>
                  <a:schemeClr val="tx1"/>
                </a:solidFill>
              </a:rPr>
              <a:t>Scaling</a:t>
            </a:r>
            <a:r>
              <a:rPr lang="de-DE" sz="1200" b="1">
                <a:solidFill>
                  <a:schemeClr val="tx1"/>
                </a:solidFill>
              </a:rPr>
              <a:t> Automation</a:t>
            </a:r>
          </a:p>
        </p:txBody>
      </p:sp>
      <p:sp>
        <p:nvSpPr>
          <p:cNvPr id="11" name="Rechteck 21">
            <a:extLst>
              <a:ext uri="{FF2B5EF4-FFF2-40B4-BE49-F238E27FC236}">
                <a16:creationId xmlns:a16="http://schemas.microsoft.com/office/drawing/2014/main" id="{D2AE5828-D0C4-C006-FCCB-E13295F1BFD2}"/>
              </a:ext>
            </a:extLst>
          </p:cNvPr>
          <p:cNvSpPr/>
          <p:nvPr/>
        </p:nvSpPr>
        <p:spPr>
          <a:xfrm>
            <a:off x="4017726" y="3022210"/>
            <a:ext cx="180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200">
                <a:solidFill>
                  <a:schemeClr val="tx1"/>
                </a:solidFill>
              </a:rPr>
              <a:t>Accelerating </a:t>
            </a:r>
            <a:r>
              <a:rPr lang="de-DE" sz="1200" b="1">
                <a:solidFill>
                  <a:schemeClr val="tx1"/>
                </a:solidFill>
              </a:rPr>
              <a:t>Growth</a:t>
            </a:r>
          </a:p>
        </p:txBody>
      </p:sp>
      <p:sp>
        <p:nvSpPr>
          <p:cNvPr id="13" name="Rechteck 22">
            <a:extLst>
              <a:ext uri="{FF2B5EF4-FFF2-40B4-BE49-F238E27FC236}">
                <a16:creationId xmlns:a16="http://schemas.microsoft.com/office/drawing/2014/main" id="{70507D9E-ADD0-1201-9651-B2D4E9A2DB2E}"/>
              </a:ext>
            </a:extLst>
          </p:cNvPr>
          <p:cNvSpPr/>
          <p:nvPr/>
        </p:nvSpPr>
        <p:spPr>
          <a:xfrm>
            <a:off x="2135559" y="3020246"/>
            <a:ext cx="180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200" err="1">
                <a:solidFill>
                  <a:schemeClr val="tx1"/>
                </a:solidFill>
              </a:rPr>
              <a:t>Exciting</a:t>
            </a:r>
            <a:r>
              <a:rPr lang="de-DE" sz="1200">
                <a:solidFill>
                  <a:schemeClr val="tx1"/>
                </a:solidFill>
              </a:rPr>
              <a:t> </a:t>
            </a:r>
            <a:r>
              <a:rPr lang="de-DE" sz="1200" b="1">
                <a:solidFill>
                  <a:schemeClr val="tx1"/>
                </a:solidFill>
              </a:rPr>
              <a:t>Customers</a:t>
            </a:r>
          </a:p>
        </p:txBody>
      </p:sp>
      <p:sp>
        <p:nvSpPr>
          <p:cNvPr id="15" name="Rechteck 23">
            <a:extLst>
              <a:ext uri="{FF2B5EF4-FFF2-40B4-BE49-F238E27FC236}">
                <a16:creationId xmlns:a16="http://schemas.microsoft.com/office/drawing/2014/main" id="{0C7B77FE-13FB-0AF5-E417-127C03A006E3}"/>
              </a:ext>
            </a:extLst>
          </p:cNvPr>
          <p:cNvSpPr/>
          <p:nvPr/>
        </p:nvSpPr>
        <p:spPr>
          <a:xfrm>
            <a:off x="9664228" y="3019813"/>
            <a:ext cx="180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200">
                <a:solidFill>
                  <a:schemeClr val="tx1"/>
                </a:solidFill>
              </a:rPr>
              <a:t>Leveraging</a:t>
            </a:r>
            <a:r>
              <a:rPr lang="de-DE" sz="1200" b="1">
                <a:solidFill>
                  <a:schemeClr val="tx1"/>
                </a:solidFill>
              </a:rPr>
              <a:t> Data</a:t>
            </a:r>
          </a:p>
        </p:txBody>
      </p:sp>
      <p:sp>
        <p:nvSpPr>
          <p:cNvPr id="17" name="Rechteck 42">
            <a:extLst>
              <a:ext uri="{FF2B5EF4-FFF2-40B4-BE49-F238E27FC236}">
                <a16:creationId xmlns:a16="http://schemas.microsoft.com/office/drawing/2014/main" id="{9360E9DD-1967-73B5-98CB-424556266313}"/>
              </a:ext>
            </a:extLst>
          </p:cNvPr>
          <p:cNvSpPr/>
          <p:nvPr/>
        </p:nvSpPr>
        <p:spPr>
          <a:xfrm>
            <a:off x="161427" y="2857966"/>
            <a:ext cx="1800000" cy="6845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indent="0" algn="r">
              <a:buNone/>
            </a:pPr>
            <a:r>
              <a:rPr lang="de-CH" sz="1000">
                <a:solidFill>
                  <a:schemeClr val="bg1"/>
                </a:solidFill>
              </a:rPr>
              <a:t>Strategische Initiativen </a:t>
            </a:r>
          </a:p>
        </p:txBody>
      </p:sp>
      <p:cxnSp>
        <p:nvCxnSpPr>
          <p:cNvPr id="18" name="Gerader Verbinder 55">
            <a:extLst>
              <a:ext uri="{FF2B5EF4-FFF2-40B4-BE49-F238E27FC236}">
                <a16:creationId xmlns:a16="http://schemas.microsoft.com/office/drawing/2014/main" id="{119E147E-8E05-A023-17B1-D89BED2F9C47}"/>
              </a:ext>
            </a:extLst>
          </p:cNvPr>
          <p:cNvCxnSpPr>
            <a:cxnSpLocks/>
          </p:cNvCxnSpPr>
          <p:nvPr/>
        </p:nvCxnSpPr>
        <p:spPr>
          <a:xfrm>
            <a:off x="2135558" y="3431056"/>
            <a:ext cx="932866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E3D2921B-9525-1787-441B-6D0965B8F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9713" y="6393011"/>
            <a:ext cx="7922096" cy="144016"/>
          </a:xfrm>
        </p:spPr>
        <p:txBody>
          <a:bodyPr/>
          <a:lstStyle/>
          <a:p>
            <a:r>
              <a:rPr lang="de-DE" noProof="0" dirty="0"/>
              <a:t>Digital B2B Forum 2025 – Die </a:t>
            </a:r>
            <a:r>
              <a:rPr lang="de-DE" noProof="0" dirty="0" err="1"/>
              <a:t>Brack.Alltron</a:t>
            </a:r>
            <a:r>
              <a:rPr lang="de-DE" noProof="0" dirty="0"/>
              <a:t> Transformation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704802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86E0B-0957-23AB-4B81-303C9F5EC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F3A724EB-0373-6070-5CE4-340905F4196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08" imgH="408" progId="TCLayout.ActiveDocument.1">
                  <p:embed/>
                </p:oleObj>
              </mc:Choice>
              <mc:Fallback>
                <p:oleObj name="think-cell Folie" r:id="rId3" imgW="408" imgH="40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3A724EB-0373-6070-5CE4-340905F419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C9A135A-1399-35C8-1C57-A1C38D412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„</a:t>
            </a:r>
            <a:r>
              <a:rPr lang="de-DE" err="1"/>
              <a:t>Must</a:t>
            </a:r>
            <a:r>
              <a:rPr lang="de-DE"/>
              <a:t> </a:t>
            </a:r>
            <a:r>
              <a:rPr lang="de-DE" err="1"/>
              <a:t>Win</a:t>
            </a:r>
            <a:r>
              <a:rPr lang="de-DE"/>
              <a:t> Battles“ der Strategie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38A0E92-C955-932E-A742-5FA5EA3F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8</a:t>
            </a:fld>
            <a:endParaRPr lang="de-CH" noProof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1B0202C-494D-642B-3E9A-0C5E5C1883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Wachstum durch skalierende Automatisierung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19A0816-27C3-E18D-0826-D7E08412078C}"/>
              </a:ext>
            </a:extLst>
          </p:cNvPr>
          <p:cNvSpPr/>
          <p:nvPr/>
        </p:nvSpPr>
        <p:spPr>
          <a:xfrm>
            <a:off x="4524355" y="4659682"/>
            <a:ext cx="756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indent="0">
              <a:buNone/>
            </a:pPr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F449AA15-AA62-EAE9-C422-A4B606135F4F}"/>
              </a:ext>
            </a:extLst>
          </p:cNvPr>
          <p:cNvSpPr/>
          <p:nvPr/>
        </p:nvSpPr>
        <p:spPr>
          <a:xfrm>
            <a:off x="4015898" y="2432090"/>
            <a:ext cx="1800000" cy="2200435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indent="0" algn="ctr">
              <a:buNone/>
            </a:pPr>
            <a:endParaRPr lang="de-DE" sz="1100" b="1">
              <a:solidFill>
                <a:schemeClr val="bg1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2497FFC8-4567-B578-A0FD-E3CC168FD4B0}"/>
              </a:ext>
            </a:extLst>
          </p:cNvPr>
          <p:cNvSpPr/>
          <p:nvPr/>
        </p:nvSpPr>
        <p:spPr>
          <a:xfrm>
            <a:off x="7780230" y="2432090"/>
            <a:ext cx="1800000" cy="2200435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indent="0" algn="ctr">
              <a:buNone/>
            </a:pPr>
            <a:endParaRPr lang="de-DE" sz="1100" b="1">
              <a:solidFill>
                <a:schemeClr val="bg1"/>
              </a:solidFill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71C08242-3512-06CE-19F1-06FA923CDB7E}"/>
              </a:ext>
            </a:extLst>
          </p:cNvPr>
          <p:cNvSpPr/>
          <p:nvPr/>
        </p:nvSpPr>
        <p:spPr>
          <a:xfrm>
            <a:off x="5898064" y="2942530"/>
            <a:ext cx="1800000" cy="13882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indent="0" algn="ctr">
              <a:buNone/>
            </a:pPr>
            <a:endParaRPr lang="de-DE" sz="110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de-DE" sz="110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de-DE" sz="1100">
                <a:solidFill>
                  <a:schemeClr val="tx1"/>
                </a:solidFill>
              </a:rPr>
              <a:t>Weiterentwicklung, Veränderung und Innovation werden Teil unserer Firmen-DNA 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79301B22-DE55-1691-74D7-C9015A5E9A5F}"/>
              </a:ext>
            </a:extLst>
          </p:cNvPr>
          <p:cNvSpPr/>
          <p:nvPr/>
        </p:nvSpPr>
        <p:spPr>
          <a:xfrm>
            <a:off x="7780230" y="2942530"/>
            <a:ext cx="1800001" cy="13882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10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de-DE" sz="110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de-DE" sz="1100">
                <a:solidFill>
                  <a:schemeClr val="tx1"/>
                </a:solidFill>
              </a:rPr>
              <a:t>Automatisierte Lösungen ermöglichen uns eine skalierbare Geschäftsentwicklung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42F4C5E5-2AD8-9813-76AE-BA0A27C4FE2E}"/>
              </a:ext>
            </a:extLst>
          </p:cNvPr>
          <p:cNvSpPr/>
          <p:nvPr/>
        </p:nvSpPr>
        <p:spPr>
          <a:xfrm>
            <a:off x="4015898" y="2942530"/>
            <a:ext cx="1800000" cy="13882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indent="0" algn="ctr">
              <a:buNone/>
            </a:pPr>
            <a:endParaRPr lang="de-DE" sz="110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de-DE" sz="110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de-DE" sz="1100">
                <a:solidFill>
                  <a:schemeClr val="tx1"/>
                </a:solidFill>
              </a:rPr>
              <a:t>Nachhaltiges Wachstum aus eigener Kraft, um unser Marktposition weiter auszubauen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855F8C6D-DC46-6AD2-F80D-D14609661829}"/>
              </a:ext>
            </a:extLst>
          </p:cNvPr>
          <p:cNvSpPr/>
          <p:nvPr/>
        </p:nvSpPr>
        <p:spPr>
          <a:xfrm>
            <a:off x="2133731" y="2942530"/>
            <a:ext cx="1800000" cy="13882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10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de-DE" sz="110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de-DE" sz="1100">
                <a:solidFill>
                  <a:schemeClr val="tx1"/>
                </a:solidFill>
              </a:rPr>
              <a:t>Aktive Kundenbindung dank spürbarer und sichtbarer Differenzierung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BB389DD4-C783-0532-C497-2F2ADD3A5A78}"/>
              </a:ext>
            </a:extLst>
          </p:cNvPr>
          <p:cNvSpPr/>
          <p:nvPr/>
        </p:nvSpPr>
        <p:spPr>
          <a:xfrm>
            <a:off x="9662399" y="2942530"/>
            <a:ext cx="1800001" cy="13882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10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de-DE" sz="110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de-DE" sz="1100">
                <a:solidFill>
                  <a:schemeClr val="tx1"/>
                </a:solidFill>
              </a:rPr>
              <a:t>Verlässliche und aussagekräftige Daten dienen als Grundlage für gute Entscheidungen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589F3F5C-5CBC-F4D5-5493-ADCCB4F7882B}"/>
              </a:ext>
            </a:extLst>
          </p:cNvPr>
          <p:cNvSpPr/>
          <p:nvPr/>
        </p:nvSpPr>
        <p:spPr>
          <a:xfrm>
            <a:off x="5898065" y="2503707"/>
            <a:ext cx="180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200" err="1">
                <a:solidFill>
                  <a:schemeClr val="tx1"/>
                </a:solidFill>
              </a:rPr>
              <a:t>Enabling</a:t>
            </a:r>
            <a:r>
              <a:rPr lang="de-DE" sz="1200" b="1">
                <a:solidFill>
                  <a:schemeClr val="tx1"/>
                </a:solidFill>
              </a:rPr>
              <a:t> </a:t>
            </a:r>
            <a:r>
              <a:rPr lang="de-DE" sz="1200" b="1" err="1">
                <a:solidFill>
                  <a:schemeClr val="tx1"/>
                </a:solidFill>
              </a:rPr>
              <a:t>Organization</a:t>
            </a:r>
            <a:endParaRPr lang="de-DE" sz="1200" b="1">
              <a:solidFill>
                <a:schemeClr val="tx1"/>
              </a:solidFill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BC96BF8-08F6-46C6-7607-C83177448EE3}"/>
              </a:ext>
            </a:extLst>
          </p:cNvPr>
          <p:cNvSpPr/>
          <p:nvPr/>
        </p:nvSpPr>
        <p:spPr>
          <a:xfrm>
            <a:off x="7780232" y="2503707"/>
            <a:ext cx="180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200" err="1">
                <a:solidFill>
                  <a:schemeClr val="tx1"/>
                </a:solidFill>
              </a:rPr>
              <a:t>Scaling</a:t>
            </a:r>
            <a:r>
              <a:rPr lang="de-DE" sz="1200" b="1">
                <a:solidFill>
                  <a:schemeClr val="tx1"/>
                </a:solidFill>
              </a:rPr>
              <a:t> Automation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B32011F8-19A3-FF61-6C1C-8FD3F7F78619}"/>
              </a:ext>
            </a:extLst>
          </p:cNvPr>
          <p:cNvSpPr/>
          <p:nvPr/>
        </p:nvSpPr>
        <p:spPr>
          <a:xfrm>
            <a:off x="4015898" y="2505671"/>
            <a:ext cx="180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200" err="1">
                <a:solidFill>
                  <a:schemeClr val="tx1"/>
                </a:solidFill>
              </a:rPr>
              <a:t>Accelerating</a:t>
            </a:r>
            <a:r>
              <a:rPr lang="de-DE" sz="1200">
                <a:solidFill>
                  <a:schemeClr val="tx1"/>
                </a:solidFill>
              </a:rPr>
              <a:t> </a:t>
            </a:r>
            <a:r>
              <a:rPr lang="de-DE" sz="1200" b="1">
                <a:solidFill>
                  <a:schemeClr val="tx1"/>
                </a:solidFill>
              </a:rPr>
              <a:t>Growth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85F23EA4-DB70-7CB4-79B1-3CF7B35F284B}"/>
              </a:ext>
            </a:extLst>
          </p:cNvPr>
          <p:cNvSpPr/>
          <p:nvPr/>
        </p:nvSpPr>
        <p:spPr>
          <a:xfrm>
            <a:off x="2133731" y="2503707"/>
            <a:ext cx="180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200" err="1">
                <a:solidFill>
                  <a:schemeClr val="tx1"/>
                </a:solidFill>
              </a:rPr>
              <a:t>Exciting</a:t>
            </a:r>
            <a:r>
              <a:rPr lang="de-DE" sz="1200">
                <a:solidFill>
                  <a:schemeClr val="tx1"/>
                </a:solidFill>
              </a:rPr>
              <a:t> </a:t>
            </a:r>
            <a:r>
              <a:rPr lang="de-DE" sz="1200" b="1">
                <a:solidFill>
                  <a:schemeClr val="tx1"/>
                </a:solidFill>
              </a:rPr>
              <a:t>Customers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1FF761AD-7C37-C26D-AF7C-44E58AE63F1E}"/>
              </a:ext>
            </a:extLst>
          </p:cNvPr>
          <p:cNvSpPr/>
          <p:nvPr/>
        </p:nvSpPr>
        <p:spPr>
          <a:xfrm>
            <a:off x="9662400" y="2503274"/>
            <a:ext cx="180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200" err="1">
                <a:solidFill>
                  <a:schemeClr val="tx1"/>
                </a:solidFill>
              </a:rPr>
              <a:t>Leveraging</a:t>
            </a:r>
            <a:r>
              <a:rPr lang="de-DE" sz="1200" b="1">
                <a:solidFill>
                  <a:schemeClr val="tx1"/>
                </a:solidFill>
              </a:rPr>
              <a:t> Data</a:t>
            </a:r>
          </a:p>
        </p:txBody>
      </p:sp>
      <p:pic>
        <p:nvPicPr>
          <p:cNvPr id="38" name="Graphic 1">
            <a:extLst>
              <a:ext uri="{FF2B5EF4-FFF2-40B4-BE49-F238E27FC236}">
                <a16:creationId xmlns:a16="http://schemas.microsoft.com/office/drawing/2014/main" id="{3347155F-9DCE-26CB-F631-9D69D5F8E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2400" y="3033193"/>
            <a:ext cx="360000" cy="360000"/>
          </a:xfrm>
          <a:prstGeom prst="rect">
            <a:avLst/>
          </a:prstGeom>
        </p:spPr>
      </p:pic>
      <p:pic>
        <p:nvPicPr>
          <p:cNvPr id="39" name="Graphic 10">
            <a:extLst>
              <a:ext uri="{FF2B5EF4-FFF2-40B4-BE49-F238E27FC236}">
                <a16:creationId xmlns:a16="http://schemas.microsoft.com/office/drawing/2014/main" id="{44C3766F-E890-5A18-53AB-E75A43EEA4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53731" y="3033193"/>
            <a:ext cx="360000" cy="360000"/>
          </a:xfrm>
          <a:prstGeom prst="rect">
            <a:avLst/>
          </a:prstGeom>
        </p:spPr>
      </p:pic>
      <p:pic>
        <p:nvPicPr>
          <p:cNvPr id="40" name="Graphic 2">
            <a:extLst>
              <a:ext uri="{FF2B5EF4-FFF2-40B4-BE49-F238E27FC236}">
                <a16:creationId xmlns:a16="http://schemas.microsoft.com/office/drawing/2014/main" id="{7BF2FDBA-27B7-7B73-96A9-1562A2A965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18067" y="3033193"/>
            <a:ext cx="360000" cy="360000"/>
          </a:xfrm>
          <a:prstGeom prst="rect">
            <a:avLst/>
          </a:prstGeom>
        </p:spPr>
      </p:pic>
      <p:pic>
        <p:nvPicPr>
          <p:cNvPr id="41" name="Graphic 11">
            <a:extLst>
              <a:ext uri="{FF2B5EF4-FFF2-40B4-BE49-F238E27FC236}">
                <a16:creationId xmlns:a16="http://schemas.microsoft.com/office/drawing/2014/main" id="{CEF31453-FA5F-CCDD-A75E-3060A3873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00231" y="3033193"/>
            <a:ext cx="360000" cy="360000"/>
          </a:xfrm>
          <a:prstGeom prst="rect">
            <a:avLst/>
          </a:prstGeom>
        </p:spPr>
      </p:pic>
      <p:pic>
        <p:nvPicPr>
          <p:cNvPr id="42" name="Graphic 8">
            <a:extLst>
              <a:ext uri="{FF2B5EF4-FFF2-40B4-BE49-F238E27FC236}">
                <a16:creationId xmlns:a16="http://schemas.microsoft.com/office/drawing/2014/main" id="{24D563B6-80CB-559D-ED9E-BCE7E4C635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35898" y="3033193"/>
            <a:ext cx="360000" cy="360000"/>
          </a:xfrm>
          <a:prstGeom prst="rect">
            <a:avLst/>
          </a:prstGeom>
        </p:spPr>
      </p:pic>
      <p:sp>
        <p:nvSpPr>
          <p:cNvPr id="43" name="Rechteck 42">
            <a:extLst>
              <a:ext uri="{FF2B5EF4-FFF2-40B4-BE49-F238E27FC236}">
                <a16:creationId xmlns:a16="http://schemas.microsoft.com/office/drawing/2014/main" id="{2A86C6B6-7C16-C42C-85BE-66F6EADE83B2}"/>
              </a:ext>
            </a:extLst>
          </p:cNvPr>
          <p:cNvSpPr/>
          <p:nvPr/>
        </p:nvSpPr>
        <p:spPr>
          <a:xfrm rot="5400000">
            <a:off x="837729" y="4011684"/>
            <a:ext cx="648003" cy="19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indent="0">
              <a:buNone/>
            </a:pPr>
            <a:r>
              <a:rPr lang="de-DE" sz="2000" b="1">
                <a:solidFill>
                  <a:schemeClr val="bg1"/>
                </a:solidFill>
              </a:rPr>
              <a:t>Priorisierung kurzfristig</a:t>
            </a:r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FE70158E-258A-F5A0-588C-08AA6E3AE0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50356" y="4774421"/>
            <a:ext cx="504000" cy="504000"/>
          </a:xfrm>
          <a:prstGeom prst="rect">
            <a:avLst/>
          </a:prstGeom>
        </p:spPr>
      </p:pic>
      <p:sp>
        <p:nvSpPr>
          <p:cNvPr id="58" name="Rechteck 57">
            <a:extLst>
              <a:ext uri="{FF2B5EF4-FFF2-40B4-BE49-F238E27FC236}">
                <a16:creationId xmlns:a16="http://schemas.microsoft.com/office/drawing/2014/main" id="{20A1A8CE-8CDA-89D0-4BC1-9D1486BFD71A}"/>
              </a:ext>
            </a:extLst>
          </p:cNvPr>
          <p:cNvSpPr/>
          <p:nvPr/>
        </p:nvSpPr>
        <p:spPr>
          <a:xfrm>
            <a:off x="8267120" y="4664998"/>
            <a:ext cx="756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indent="0">
              <a:buNone/>
            </a:pPr>
            <a:endParaRPr lang="de-DE" b="1">
              <a:solidFill>
                <a:schemeClr val="bg1"/>
              </a:solidFill>
            </a:endParaRP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611E6B08-AEA7-5203-44ED-1530FFE796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93121" y="4779737"/>
            <a:ext cx="504000" cy="504000"/>
          </a:xfrm>
          <a:prstGeom prst="rect">
            <a:avLst/>
          </a:prstGeom>
        </p:spPr>
      </p:pic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1C973DAA-CFD8-36DD-2A5B-1CDD5F071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9713" y="6393011"/>
            <a:ext cx="7922096" cy="144016"/>
          </a:xfrm>
        </p:spPr>
        <p:txBody>
          <a:bodyPr/>
          <a:lstStyle/>
          <a:p>
            <a:r>
              <a:rPr lang="de-DE" noProof="0" dirty="0"/>
              <a:t>Digital B2B Forum 2025 – Die </a:t>
            </a:r>
            <a:r>
              <a:rPr lang="de-DE" noProof="0" dirty="0" err="1"/>
              <a:t>Brack.Alltron</a:t>
            </a:r>
            <a:r>
              <a:rPr lang="de-DE" noProof="0" dirty="0"/>
              <a:t> Transformation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614123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B413E-F8D6-A0BB-B440-A9B5162F7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76B360AF-9B04-73C0-0E76-CAE2E238402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08" imgH="408" progId="TCLayout.ActiveDocument.1">
                  <p:embed/>
                </p:oleObj>
              </mc:Choice>
              <mc:Fallback>
                <p:oleObj name="think-cell Folie" r:id="rId3" imgW="408" imgH="40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6B360AF-9B04-73C0-0E76-CAE2E23840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07A61D7D-CEC0-9F42-A7B1-7937A1F1EE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de-CH" noProof="0" dirty="0"/>
              <a:t>Transformation der Sales Organisation</a:t>
            </a:r>
            <a:br>
              <a:rPr lang="de-CH" noProof="0" dirty="0"/>
            </a:br>
            <a:r>
              <a:rPr lang="de-CH" sz="3200" b="0" noProof="0" dirty="0"/>
              <a:t>Fokus, Klarheit, Verbindlichkeit und Winning Spirit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07C731-ECF6-C404-EA00-C65B8661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noProof="0" smtClean="0"/>
              <a:pPr/>
              <a:t>9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4977859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6cd991bf-f022-4378-96e7-2c338aeb3f5a"/>
  <p:tag name="THINKCELLPRESENTATIONDONOTDELETE" val="&lt;?xml version=&quot;1.0&quot; encoding=&quot;UTF-16&quot; standalone=&quot;yes&quot;?&gt;&lt;root reqver=&quot;28224&quot;&gt;&lt;version val=&quot;35750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’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1&quot;/&gt;&lt;m_chDecimalSymbol17909&gt;,&lt;/m_chDecimalSymbol17909&gt;&lt;m_nGroupingDigits17909 val=&quot;3&quot;/&gt;&lt;m_chGroupingSymbol17909&gt;’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2&quot;/&gt;&lt;m_eweekdayFirstOfWorkweek val=&quot;2&quot;/&gt;&lt;m_eweekdayFirstOfWeekend val=&quot;7&quot;/&gt;&lt;/CPresentation&gt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ShAFiF4xzf.xOebbZMFy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I0CUl_2lahAOMD47EZnf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AaM9R967v77.Oxh7J_nA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7WCNbFAv2wv4trQaR2o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Eeoo0ElBJQoD6lN1jDl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CMRxION3OXKQKEwBm09N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_OzOIzeP4EPw.jRwBCY1g"/>
</p:tagLst>
</file>

<file path=ppt/theme/theme1.xml><?xml version="1.0" encoding="utf-8"?>
<a:theme xmlns:a="http://schemas.openxmlformats.org/drawingml/2006/main" name="Benutzerdefiniertes Design">
  <a:themeElements>
    <a:clrScheme name="Brack Alltron">
      <a:dk1>
        <a:sysClr val="windowText" lastClr="000000"/>
      </a:dk1>
      <a:lt1>
        <a:sysClr val="window" lastClr="FFFFFF"/>
      </a:lt1>
      <a:dk2>
        <a:srgbClr val="808080"/>
      </a:dk2>
      <a:lt2>
        <a:srgbClr val="EDEDED"/>
      </a:lt2>
      <a:accent1>
        <a:srgbClr val="CB003D"/>
      </a:accent1>
      <a:accent2>
        <a:srgbClr val="672146"/>
      </a:accent2>
      <a:accent3>
        <a:srgbClr val="A2B2C8"/>
      </a:accent3>
      <a:accent4>
        <a:srgbClr val="96785D"/>
      </a:accent4>
      <a:accent5>
        <a:srgbClr val="9BE198"/>
      </a:accent5>
      <a:accent6>
        <a:srgbClr val="8C8279"/>
      </a:accent6>
      <a:hlink>
        <a:srgbClr val="000000"/>
      </a:hlink>
      <a:folHlink>
        <a:srgbClr val="000000"/>
      </a:folHlink>
    </a:clrScheme>
    <a:fontScheme name="Brack Alltron">
      <a:majorFont>
        <a:latin typeface="Fellix"/>
        <a:ea typeface=""/>
        <a:cs typeface=""/>
      </a:majorFont>
      <a:minorFont>
        <a:latin typeface="Felli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custClrLst>
    <a:custClr>
      <a:srgbClr val="F0EC74"/>
    </a:custClr>
    <a:custClr>
      <a:srgbClr val="F8F6BA"/>
    </a:custClr>
    <a:custClr>
      <a:srgbClr val="F7A833"/>
    </a:custClr>
    <a:custClr>
      <a:srgbClr val="FBD499"/>
    </a:custClr>
    <a:custClr>
      <a:srgbClr val="EFB3C5"/>
    </a:custClr>
    <a:custClr>
      <a:srgbClr val="B390A3"/>
    </a:custClr>
    <a:custClr>
      <a:srgbClr val="D1D9E4"/>
    </a:custClr>
    <a:custClr>
      <a:srgbClr val="CBBCAE"/>
    </a:custClr>
    <a:custClr>
      <a:srgbClr val="CDF0CC"/>
    </a:custClr>
    <a:custClr>
      <a:srgbClr val="C6C1BC"/>
    </a:custClr>
  </a:custClrLst>
  <a:extLst>
    <a:ext uri="{05A4C25C-085E-4340-85A3-A5531E510DB2}">
      <thm15:themeFamily xmlns:thm15="http://schemas.microsoft.com/office/thememl/2012/main" name="Präsentation Brack Alltron V3.potx" id="{4B38F9FE-68F6-4650-92CE-785A9C3CA4D9}" vid="{225BD946-55B7-4C59-A3D8-A02D556937ED}"/>
    </a:ext>
  </a:extLst>
</a:theme>
</file>

<file path=ppt/theme/theme2.xml><?xml version="1.0" encoding="utf-8"?>
<a:theme xmlns:a="http://schemas.openxmlformats.org/drawingml/2006/main" name="Office Theme">
  <a:themeElements>
    <a:clrScheme name="Brack Alltron">
      <a:dk1>
        <a:sysClr val="windowText" lastClr="000000"/>
      </a:dk1>
      <a:lt1>
        <a:sysClr val="window" lastClr="FFFFFF"/>
      </a:lt1>
      <a:dk2>
        <a:srgbClr val="808080"/>
      </a:dk2>
      <a:lt2>
        <a:srgbClr val="EDEDED"/>
      </a:lt2>
      <a:accent1>
        <a:srgbClr val="CB003D"/>
      </a:accent1>
      <a:accent2>
        <a:srgbClr val="672146"/>
      </a:accent2>
      <a:accent3>
        <a:srgbClr val="A2B2C8"/>
      </a:accent3>
      <a:accent4>
        <a:srgbClr val="96785D"/>
      </a:accent4>
      <a:accent5>
        <a:srgbClr val="9BE198"/>
      </a:accent5>
      <a:accent6>
        <a:srgbClr val="8C8279"/>
      </a:accent6>
      <a:hlink>
        <a:srgbClr val="000000"/>
      </a:hlink>
      <a:folHlink>
        <a:srgbClr val="000000"/>
      </a:folHlink>
    </a:clrScheme>
    <a:fontScheme name="Brack Alltron">
      <a:majorFont>
        <a:latin typeface="Fellix"/>
        <a:ea typeface=""/>
        <a:cs typeface=""/>
      </a:majorFont>
      <a:minorFont>
        <a:latin typeface="Felli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rack Alltron">
      <a:dk1>
        <a:sysClr val="windowText" lastClr="000000"/>
      </a:dk1>
      <a:lt1>
        <a:sysClr val="window" lastClr="FFFFFF"/>
      </a:lt1>
      <a:dk2>
        <a:srgbClr val="808080"/>
      </a:dk2>
      <a:lt2>
        <a:srgbClr val="EDEDED"/>
      </a:lt2>
      <a:accent1>
        <a:srgbClr val="CB003D"/>
      </a:accent1>
      <a:accent2>
        <a:srgbClr val="672146"/>
      </a:accent2>
      <a:accent3>
        <a:srgbClr val="A2B2C8"/>
      </a:accent3>
      <a:accent4>
        <a:srgbClr val="96785D"/>
      </a:accent4>
      <a:accent5>
        <a:srgbClr val="9BE198"/>
      </a:accent5>
      <a:accent6>
        <a:srgbClr val="8C8279"/>
      </a:accent6>
      <a:hlink>
        <a:srgbClr val="000000"/>
      </a:hlink>
      <a:folHlink>
        <a:srgbClr val="000000"/>
      </a:folHlink>
    </a:clrScheme>
    <a:fontScheme name="Brack Alltron">
      <a:majorFont>
        <a:latin typeface="Fellix"/>
        <a:ea typeface=""/>
        <a:cs typeface=""/>
      </a:majorFont>
      <a:minorFont>
        <a:latin typeface="Felli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ff08eaa-3316-452b-867b-244a2fdbd4a9" xsi:nil="true"/>
    <lcf76f155ced4ddcb4097134ff3c332f xmlns="724c017a-9a51-414b-b922-8285b170aef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3E557EFFD9BC4439DA91D7785C4A223" ma:contentTypeVersion="19" ma:contentTypeDescription="Ein neues Dokument erstellen." ma:contentTypeScope="" ma:versionID="77ad773ffd94d1c6e48e9d5a1d60934d">
  <xsd:schema xmlns:xsd="http://www.w3.org/2001/XMLSchema" xmlns:xs="http://www.w3.org/2001/XMLSchema" xmlns:p="http://schemas.microsoft.com/office/2006/metadata/properties" xmlns:ns2="724c017a-9a51-414b-b922-8285b170aef5" xmlns:ns3="9ff08eaa-3316-452b-867b-244a2fdbd4a9" targetNamespace="http://schemas.microsoft.com/office/2006/metadata/properties" ma:root="true" ma:fieldsID="19a7c93313a9a6a4088800895746d3e7" ns2:_="" ns3:_="">
    <xsd:import namespace="724c017a-9a51-414b-b922-8285b170aef5"/>
    <xsd:import namespace="9ff08eaa-3316-452b-867b-244a2fdbd4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c017a-9a51-414b-b922-8285b170ae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ce782470-b901-4d06-8281-0d14791404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f08eaa-3316-452b-867b-244a2fdbd4a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daadeb5d-9772-46af-988e-5e008855db18}" ma:internalName="TaxCatchAll" ma:showField="CatchAllData" ma:web="9ff08eaa-3316-452b-867b-244a2fdbd4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26B806-0237-4942-A1FD-5C97285908C2}">
  <ds:schemaRefs>
    <ds:schemaRef ds:uri="http://schemas.openxmlformats.org/package/2006/metadata/core-properties"/>
    <ds:schemaRef ds:uri="http://purl.org/dc/terms/"/>
    <ds:schemaRef ds:uri="7f9bd807-9018-4e16-8dcb-d3f924a2fb72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1e79b968-a31e-4a03-883f-1bdeec88b984"/>
    <ds:schemaRef ds:uri="http://schemas.microsoft.com/office/2006/metadata/properties"/>
    <ds:schemaRef ds:uri="http://www.w3.org/XML/1998/namespace"/>
    <ds:schemaRef ds:uri="9ff08eaa-3316-452b-867b-244a2fdbd4a9"/>
    <ds:schemaRef ds:uri="724c017a-9a51-414b-b922-8285b170aef5"/>
  </ds:schemaRefs>
</ds:datastoreItem>
</file>

<file path=customXml/itemProps3.xml><?xml version="1.0" encoding="utf-8"?>
<ds:datastoreItem xmlns:ds="http://schemas.openxmlformats.org/officeDocument/2006/customXml" ds:itemID="{BE07DC43-66D8-4628-B71B-F67560C0D8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4c017a-9a51-414b-b922-8285b170aef5"/>
    <ds:schemaRef ds:uri="9ff08eaa-3316-452b-867b-244a2fdbd4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51d5f08-9722-410a-9196-824932f109a0}" enabled="0" method="" siteId="{f51d5f08-9722-410a-9196-824932f109a0}" removed="1"/>
  <clbl:label id="{fa2551fd-781b-4b49-b750-b4df37a62755}" enabled="0" method="" siteId="{fa2551fd-781b-4b49-b750-b4df37a6275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BrackAlltron_Vorlage_DE</Template>
  <TotalTime>0</TotalTime>
  <Words>1254</Words>
  <Application>Microsoft Office PowerPoint</Application>
  <PresentationFormat>Breitbild</PresentationFormat>
  <Paragraphs>312</Paragraphs>
  <Slides>31</Slides>
  <Notes>6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2" baseType="lpstr">
      <vt:lpstr>Benutzerdefiniertes Design</vt:lpstr>
      <vt:lpstr>Die Brack.Alltron Transformation – neue Wege gehen </vt:lpstr>
      <vt:lpstr>Agenda</vt:lpstr>
      <vt:lpstr>Stand der Transformation Ursprung und wo stehen wir?</vt:lpstr>
      <vt:lpstr>Externe Realität Mitte 2024</vt:lpstr>
      <vt:lpstr>Interne Realität Mitte 2024</vt:lpstr>
      <vt:lpstr>Phasen unserer Transformation</vt:lpstr>
      <vt:lpstr>Unboxing Potential</vt:lpstr>
      <vt:lpstr>„Must Win Battles“ der Strategie</vt:lpstr>
      <vt:lpstr>Transformation der Sales Organisation Fokus, Klarheit, Verbindlichkeit und Winning Spirit</vt:lpstr>
      <vt:lpstr>Wichtige Stützen der Transformation</vt:lpstr>
      <vt:lpstr>Neue Sales Organisation per 1.11.24</vt:lpstr>
      <vt:lpstr>PowerPoint-Präsentation</vt:lpstr>
      <vt:lpstr>Sales Race </vt:lpstr>
      <vt:lpstr>Herzliche Gratulation den Sales Race Siegerteams </vt:lpstr>
      <vt:lpstr>PowerPoint-Präsentation</vt:lpstr>
      <vt:lpstr>Innovation Board / Projekte</vt:lpstr>
      <vt:lpstr>PMO: Status Quo</vt:lpstr>
      <vt:lpstr>PowerPoint-Präsentation</vt:lpstr>
      <vt:lpstr>Sales Enablement</vt:lpstr>
      <vt:lpstr>PowerPoint-Präsentation</vt:lpstr>
      <vt:lpstr>OKR (Objectives &amp; Key Results)</vt:lpstr>
      <vt:lpstr>PowerPoint-Präsentation</vt:lpstr>
      <vt:lpstr>Vom House of Brands  zum Branded House</vt:lpstr>
      <vt:lpstr>Positionierung</vt:lpstr>
      <vt:lpstr>Bestelljourney</vt:lpstr>
      <vt:lpstr>Stinky Truth</vt:lpstr>
      <vt:lpstr>Nächste 15 Monate was gehen wir nun an?</vt:lpstr>
      <vt:lpstr>Was gehen wir nun an</vt:lpstr>
      <vt:lpstr>Learnings was würde ich anders machen und was genau gleich?</vt:lpstr>
      <vt:lpstr>The Good and the Bad</vt:lpstr>
      <vt:lpstr>Vielen Dank für Ihre Aufmerksamkeit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Rouven Zimmermann</dc:creator>
  <dc:description>erstellt durch Vorlagenbauer.ch</dc:description>
  <cp:lastModifiedBy>Andrej Golob</cp:lastModifiedBy>
  <cp:revision>4</cp:revision>
  <dcterms:created xsi:type="dcterms:W3CDTF">2025-08-11T07:23:45Z</dcterms:created>
  <dcterms:modified xsi:type="dcterms:W3CDTF">2025-10-24T08:46:39Z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0x01010073E557EFFD9BC4439DA91D7785C4A223</vt:lpwstr>
  </property>
  <property fmtid="{D5CDD505-2E9C-101B-9397-08002B2CF9AE}" pid="3" name="MediaServiceImageTags">
    <vt:lpwstr/>
  </property>
</Properties>
</file>