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Inter SemiBold"/>
      <p:regular r:id="rId28"/>
      <p:bold r:id="rId29"/>
      <p:italic r:id="rId30"/>
      <p:boldItalic r:id="rId31"/>
    </p:embeddedFont>
    <p:embeddedFont>
      <p:font typeface="Inter"/>
      <p:regular r:id="rId32"/>
      <p:bold r:id="rId33"/>
      <p:italic r:id="rId34"/>
      <p:boldItalic r:id="rId35"/>
    </p:embeddedFont>
    <p:embeddedFont>
      <p:font typeface="Inter ExtraBold"/>
      <p:bold r:id="rId36"/>
      <p:boldItalic r:id="rId37"/>
    </p:embeddedFont>
    <p:embeddedFont>
      <p:font typeface="Inter Black"/>
      <p:bold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39" Type="http://schemas.openxmlformats.org/officeDocument/2006/relationships/font" Target="fonts/InterBlack-boldItalic.fntdata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4" Type="http://schemas.openxmlformats.org/officeDocument/2006/relationships/font" Target="fonts/Inter-italic.fntdata"/><Relationship Id="rId42" Type="http://schemas.openxmlformats.org/officeDocument/2006/relationships/customXml" Target="../customXml/item3.xml"/><Relationship Id="rId7" Type="http://schemas.openxmlformats.org/officeDocument/2006/relationships/slide" Target="slides/slide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font" Target="fonts/InterSemiBold-bold.fntdata"/><Relationship Id="rId16" Type="http://schemas.openxmlformats.org/officeDocument/2006/relationships/slide" Target="slides/slide11.xml"/><Relationship Id="rId41" Type="http://schemas.openxmlformats.org/officeDocument/2006/relationships/customXml" Target="../customXml/item2.xml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Inter-regular.fntdata"/><Relationship Id="rId37" Type="http://schemas.openxmlformats.org/officeDocument/2006/relationships/font" Target="fonts/InterExtraBold-boldItalic.fntdata"/><Relationship Id="rId40" Type="http://schemas.openxmlformats.org/officeDocument/2006/relationships/customXml" Target="../customXml/item1.xml"/><Relationship Id="rId23" Type="http://schemas.openxmlformats.org/officeDocument/2006/relationships/slide" Target="slides/slide18.xml"/><Relationship Id="rId28" Type="http://schemas.openxmlformats.org/officeDocument/2006/relationships/font" Target="fonts/InterSemiBold-regular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InterExtraBold-bold.fntdata"/><Relationship Id="rId31" Type="http://schemas.openxmlformats.org/officeDocument/2006/relationships/font" Target="fonts/InterSemiBold-boldItalic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font" Target="fonts/InterSemiBold-italic.fntdata"/><Relationship Id="rId35" Type="http://schemas.openxmlformats.org/officeDocument/2006/relationships/font" Target="fonts/Inter-boldItalic.fnt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5" Type="http://schemas.openxmlformats.org/officeDocument/2006/relationships/slide" Target="slides/slide20.xml"/><Relationship Id="rId33" Type="http://schemas.openxmlformats.org/officeDocument/2006/relationships/font" Target="fonts/Inter-bold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font" Target="fonts/Inter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b3b5fc8d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9b3b5fc8d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b3b5fc8d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9b3b5fc8d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b3b5fc8d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b3b5fc8d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9b3b5fc8d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9b3b5fc8d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b3b5fc8d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9b3b5fc8d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b3b5fc8d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9b3b5fc8d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9b3b5fc8d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9b3b5fc8d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9b3b5fc8d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9b3b5fc8d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b3b5fc8d8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9b3b5fc8d8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9b3b5fc8d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9b3b5fc8d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9b3b5fc8d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9b3b5fc8d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9b3b5fc8d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9b3b5fc8d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9b3b5fc8d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9b3b5fc8d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9b3b5fc8d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9b3b5fc8d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b3b5fc8d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b3b5fc8d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b3b5fc8d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b3b5fc8d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b3b5fc8d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b3b5fc8d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b3b5fc8d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b3b5fc8d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9b3b5fc8d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9b3b5fc8d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9b3b5fc8d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9b3b5fc8d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b3b5fc8d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b3b5fc8d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nutzerdefiniertes Layout &quot;1&quot;">
  <p:cSld name="CUSTOM">
    <p:bg>
      <p:bgPr>
        <a:solidFill>
          <a:srgbClr val="C00800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749900"/>
            <a:ext cx="9162000" cy="393600"/>
          </a:xfrm>
          <a:prstGeom prst="rect">
            <a:avLst/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  <a:defRPr sz="1800"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0" y="-9025"/>
            <a:ext cx="9162000" cy="393600"/>
          </a:xfrm>
          <a:prstGeom prst="rect">
            <a:avLst/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20580" l="6316" r="6438" t="20213"/>
          <a:stretch/>
        </p:blipFill>
        <p:spPr>
          <a:xfrm>
            <a:off x="7560325" y="41062"/>
            <a:ext cx="1460825" cy="2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>
            <a:off x="311700" y="4749900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© 2025 Lennart Paul, warenausgang.com | all rights reserved</a:t>
            </a:r>
            <a:endParaRPr sz="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bnfUA-vgIAM" TargetMode="External"/><Relationship Id="rId5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6kYrTWtIxuc" TargetMode="External"/><Relationship Id="rId10" Type="http://schemas.openxmlformats.org/officeDocument/2006/relationships/hyperlink" Target="https://warenausgang.com/podcast-76-mit-juergen-effner-gruender-und-geschaeftsfuehrer-topregal/" TargetMode="External"/><Relationship Id="rId12" Type="http://schemas.openxmlformats.org/officeDocument/2006/relationships/hyperlink" Target="https://omr.com/de/daily/engelbert-strauss-omr-podcast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markt-intern.de/infobriefe/bauen-wohnen/eisenwaren-werkzeuge-garten/ewg-2022-36-beilage1/festool-direktvertrieb-der-bruch-mit-dem-fachhandel-ein-streitgespraech" TargetMode="External"/><Relationship Id="rId4" Type="http://schemas.openxmlformats.org/officeDocument/2006/relationships/hyperlink" Target="https://www.wuerth.de/web/de/bpm/bpm_baustellenlogistik/Baustellenlogistik.php" TargetMode="External"/><Relationship Id="rId9" Type="http://schemas.openxmlformats.org/officeDocument/2006/relationships/hyperlink" Target="https://www.handelsblatt.com/unternehmen/mittelstand/kuenstliche-intelligenz-dieser-mittelstaendler-will-mit-ki-seinen-umsatz-verdoppeln/100142478.html" TargetMode="External"/><Relationship Id="rId5" Type="http://schemas.openxmlformats.org/officeDocument/2006/relationships/hyperlink" Target="https://industriemagazin.at/fertigen/hilti-neue-akku-plattform-und-flottenmanagement/#:~:text=Der%20Anteil%20der%20Dienstleistungen%20am%20Gesamtumsatz%20bei,Serviceangebote%20wie%20ma%C3%9Fgeschneiderte%20Schulungen%20f%C3%BCr%20die%20Baubranche" TargetMode="External"/><Relationship Id="rId6" Type="http://schemas.openxmlformats.org/officeDocument/2006/relationships/hyperlink" Target="https://www.forbes.com/sites/dileeprao/2025/02/14/kierlins-legacy-a-billion-dollar-giant-built-with-humility--31000/" TargetMode="External"/><Relationship Id="rId7" Type="http://schemas.openxmlformats.org/officeDocument/2006/relationships/hyperlink" Target="https://factorynet.at/menschen/datenanalyse-fuer-eine-gruene-industriewende/" TargetMode="External"/><Relationship Id="rId8" Type="http://schemas.openxmlformats.org/officeDocument/2006/relationships/hyperlink" Target="https://techcrunch.com/2022/03/23/ruggeds-construction-layout-robots-land-9-4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800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4900" y="3270322"/>
            <a:ext cx="8520600" cy="10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Erfolgsfaktoren der nächsten 10 Jahre im 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Schweizer B2B Digital Commerce 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(Der letzte Faktor wird euch überraschen!)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20578" l="6316" r="6438" t="0"/>
          <a:stretch/>
        </p:blipFill>
        <p:spPr>
          <a:xfrm>
            <a:off x="3022899" y="744575"/>
            <a:ext cx="3098200" cy="8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318050" y="2126475"/>
            <a:ext cx="8514300" cy="100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5100">
                <a:solidFill>
                  <a:srgbClr val="C00800"/>
                </a:solidFill>
                <a:latin typeface="Inter Black"/>
                <a:ea typeface="Inter Black"/>
                <a:cs typeface="Inter Black"/>
                <a:sym typeface="Inter Black"/>
              </a:rPr>
              <a:t>WINNING TEAMS</a:t>
            </a:r>
            <a:endParaRPr sz="5100">
              <a:solidFill>
                <a:srgbClr val="C00800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#3 Service mit Preisschild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066F7F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Ersatzteillieferanten liefern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Ersatzteile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Sparetech liefert geringere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Ersatzteilkosten und Ausfallzeiten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2" name="Google Shape;142;p24"/>
          <p:cNvSpPr/>
          <p:nvPr/>
        </p:nvSpPr>
        <p:spPr>
          <a:xfrm>
            <a:off x="5109375" y="14227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3" name="Google Shape;14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Einsparungen des Kunden monetarisieren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075" y="1397944"/>
            <a:ext cx="2286000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b="0" l="4214" r="37968" t="0"/>
          <a:stretch/>
        </p:blipFill>
        <p:spPr>
          <a:xfrm>
            <a:off x="311700" y="1163200"/>
            <a:ext cx="3314100" cy="3426000"/>
          </a:xfrm>
          <a:prstGeom prst="roundRect">
            <a:avLst>
              <a:gd fmla="val 16667" name="adj"/>
            </a:avLst>
          </a:prstGeom>
          <a:solidFill>
            <a:srgbClr val="066F7F"/>
          </a:solidFill>
          <a:ln cap="flat" cmpd="sng" w="9525">
            <a:solidFill>
              <a:srgbClr val="066F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Nicht nur Software, sondern gleich die dazugehörigen Ergebnisse liefern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1" name="Google Shape;151;p25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F16024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Inter"/>
                <a:ea typeface="Inter"/>
                <a:cs typeface="Inter"/>
                <a:sym typeface="Inter"/>
              </a:rPr>
              <a:t>Rugged Robotics</a:t>
            </a: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Inter"/>
                <a:ea typeface="Inter"/>
                <a:cs typeface="Inter"/>
                <a:sym typeface="Inter"/>
              </a:rPr>
              <a:t>liefert keine Roboter</a:t>
            </a: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Inter"/>
                <a:ea typeface="Inter"/>
                <a:cs typeface="Inter"/>
                <a:sym typeface="Inter"/>
              </a:rPr>
              <a:t>Rugged Robotics zeichnet </a:t>
            </a: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latin typeface="Inter"/>
                <a:ea typeface="Inter"/>
                <a:cs typeface="Inter"/>
                <a:sym typeface="Inter"/>
              </a:rPr>
              <a:t>Baupläne in den Rohbau ein</a:t>
            </a:r>
            <a:endParaRPr b="1"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2" name="Google Shape;152;p25"/>
          <p:cNvSpPr/>
          <p:nvPr/>
        </p:nvSpPr>
        <p:spPr>
          <a:xfrm>
            <a:off x="5109375" y="14136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675" y="1527900"/>
            <a:ext cx="2030800" cy="50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ur Mark-1 platform is designed to travel anywhere layout is needed, but it's most at home right here in Texas. Born here, built here, works here. #TexasProud" id="154" name="Google Shape;154;p25" title="Layout by Rugged Robotic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954113"/>
            <a:ext cx="3278550" cy="184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#4 In-house Kompetenzen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Digitalisierung ist Chefsache im Tagesgeschäft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5" name="Google Shape;165;p27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22388B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Nicht von Technologien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treiben lassen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Mit Technologien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Kundennutzen treiben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5109375" y="14136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473" y="1544439"/>
            <a:ext cx="2141200" cy="4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b="10338" l="0" r="0" t="0"/>
          <a:stretch/>
        </p:blipFill>
        <p:spPr>
          <a:xfrm>
            <a:off x="311700" y="1163200"/>
            <a:ext cx="3376200" cy="3426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22388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Komplexität im Kern selbst beherrschen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4" name="Google Shape;174;p28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23487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Hohe Einstiegsbarrieren in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mehrstufiges Lagerregal-Oligopol in 2009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Disruption durch Aufbau dreier </a:t>
            </a: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Kompetenzen:</a:t>
            </a: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Sourcing + digitaler Vertrieb + Logistik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5" name="Google Shape;175;p28"/>
          <p:cNvSpPr/>
          <p:nvPr/>
        </p:nvSpPr>
        <p:spPr>
          <a:xfrm>
            <a:off x="5109375" y="14136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475" y="1631764"/>
            <a:ext cx="2141199" cy="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 title="warenausgang_01.jpg"/>
          <p:cNvPicPr preferRelativeResize="0"/>
          <p:nvPr/>
        </p:nvPicPr>
        <p:blipFill rotWithShape="1">
          <a:blip r:embed="rId4">
            <a:alphaModFix/>
          </a:blip>
          <a:srcRect b="0" l="15683" r="16717" t="0"/>
          <a:stretch/>
        </p:blipFill>
        <p:spPr>
          <a:xfrm>
            <a:off x="311700" y="1163200"/>
            <a:ext cx="3368724" cy="34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#5 Strategischer Fokus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Die eigene Nische zu Ende durchspielen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23487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Nicht zahllose neue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Spielfelder betreten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“Heben, Transportieren, Sichern”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nahtlos analog und digital anbieten</a:t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5109375" y="14136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425" y="1585000"/>
            <a:ext cx="1983275" cy="3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4">
            <a:alphaModFix/>
          </a:blip>
          <a:srcRect b="0" l="9432" r="30337" t="0"/>
          <a:stretch/>
        </p:blipFill>
        <p:spPr>
          <a:xfrm>
            <a:off x="311700" y="1163200"/>
            <a:ext cx="3359700" cy="342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Überproportional in Kernthemen investieren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E306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E30614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Statt für mehrere Sachen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gleichzeitig stehen wollen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Überdurchschnittliche Investitionen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</a:t>
            </a: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Workwear-Markenbildung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5109375" y="14136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751" y="1578626"/>
            <a:ext cx="2146651" cy="4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4">
            <a:alphaModFix/>
          </a:blip>
          <a:srcRect b="0" l="14863" r="10106" t="0"/>
          <a:stretch/>
        </p:blipFill>
        <p:spPr>
          <a:xfrm>
            <a:off x="311700" y="1170125"/>
            <a:ext cx="3314100" cy="342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ZUSAMMENFASSUNG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82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Ich begeistere mich seit &gt;15 Jahren für Geschäftsmodelle, </a:t>
            </a:r>
            <a:endParaRPr sz="182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82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Strategien und Unternehmertum im B2B-Umfeld</a:t>
            </a:r>
            <a:endParaRPr sz="182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3162300" y="1416100"/>
            <a:ext cx="56700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Lennart Paul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07 - 19: 	</a:t>
            </a:r>
            <a:r>
              <a:rPr lang="de" sz="1800">
                <a:solidFill>
                  <a:srgbClr val="43434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		</a:t>
            </a: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Würth-Gruppe, Beratung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17 - heute:</a:t>
            </a:r>
            <a:r>
              <a:rPr b="1"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		</a:t>
            </a: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warenausgang.com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19 - heute:</a:t>
            </a:r>
            <a:r>
              <a:rPr lang="de" sz="1800">
                <a:solidFill>
                  <a:srgbClr val="43434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		</a:t>
            </a: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Gründer &amp; GF bex technologies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25 - heute:</a:t>
            </a: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		Hätte Hätte Lieferkette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0" name="Google Shape;70;p15" title="Lennart Paul - bearbeite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6100"/>
            <a:ext cx="2788200" cy="278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82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Winning Teams …</a:t>
            </a:r>
            <a:endParaRPr sz="182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2" name="Google Shape;212;p33"/>
          <p:cNvSpPr/>
          <p:nvPr/>
        </p:nvSpPr>
        <p:spPr>
          <a:xfrm>
            <a:off x="377925" y="1017725"/>
            <a:ext cx="19488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200">
                <a:solidFill>
                  <a:srgbClr val="434343"/>
                </a:solidFill>
              </a:rPr>
              <a:t>Kundennähe</a:t>
            </a:r>
            <a:endParaRPr b="1"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3" name="Google Shape;213;p33"/>
          <p:cNvSpPr/>
          <p:nvPr/>
        </p:nvSpPr>
        <p:spPr>
          <a:xfrm>
            <a:off x="377925" y="1722719"/>
            <a:ext cx="19488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Vertikale Integration</a:t>
            </a:r>
            <a:endParaRPr b="1"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377925" y="2427713"/>
            <a:ext cx="19488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Service</a:t>
            </a:r>
            <a:endParaRPr b="1"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377925" y="3132708"/>
            <a:ext cx="19488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In-house Kompetenz</a:t>
            </a:r>
            <a:endParaRPr b="1"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377925" y="3837702"/>
            <a:ext cx="19488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Strategischer Fokus</a:t>
            </a:r>
            <a:endParaRPr b="1"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3048601" y="1017738"/>
            <a:ext cx="22770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</a:rPr>
              <a:t>Relevanz und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200">
                <a:solidFill>
                  <a:srgbClr val="434343"/>
                </a:solidFill>
              </a:rPr>
              <a:t>Anpassungsfähigkeit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3072675" y="1722713"/>
            <a:ext cx="22530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Kundenbindung und 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Wertschöpfungstiefe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9" name="Google Shape;219;p33"/>
          <p:cNvSpPr/>
          <p:nvPr/>
        </p:nvSpPr>
        <p:spPr>
          <a:xfrm>
            <a:off x="3072675" y="2427713"/>
            <a:ext cx="22530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Differenzierung und 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neue Ertragsquellen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0" name="Google Shape;220;p33"/>
          <p:cNvSpPr/>
          <p:nvPr/>
        </p:nvSpPr>
        <p:spPr>
          <a:xfrm>
            <a:off x="3072675" y="3132712"/>
            <a:ext cx="22530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Unabhängigkeit und 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Geschwindigkeit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3072675" y="3837712"/>
            <a:ext cx="2253000" cy="64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Klarheit und 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Richtung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6047552" y="1017725"/>
            <a:ext cx="27846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Winning Teams wachsen mit ihren Kunden, nicht von ihnen weg.</a:t>
            </a:r>
            <a:endParaRPr b="1"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6047552" y="1722721"/>
            <a:ext cx="27846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Winning Teams werden für Kunden unverzichtbar.</a:t>
            </a:r>
            <a:endParaRPr b="1"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4" name="Google Shape;224;p33"/>
          <p:cNvSpPr/>
          <p:nvPr/>
        </p:nvSpPr>
        <p:spPr>
          <a:xfrm>
            <a:off x="6047552" y="2427718"/>
            <a:ext cx="27846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Winning Teams bieten Kundennutzen statt Rabatt.</a:t>
            </a:r>
            <a:endParaRPr b="1"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6047552" y="3132714"/>
            <a:ext cx="27846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Winning Teams setzen Strategien selbst um und passen an.</a:t>
            </a:r>
            <a:endParaRPr b="1"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6047552" y="3837710"/>
            <a:ext cx="27846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Winning Teams tun weniger, aber das Richtige.</a:t>
            </a:r>
            <a:endParaRPr b="1"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2362875" y="1173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2362875" y="1878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2362875" y="2583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0" name="Google Shape;230;p33"/>
          <p:cNvSpPr/>
          <p:nvPr/>
        </p:nvSpPr>
        <p:spPr>
          <a:xfrm>
            <a:off x="2362875" y="3288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2362875" y="3993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5162650" y="1173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5162650" y="1878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5162650" y="2583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5162650" y="3288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5162650" y="39932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4" title="Lennart Paul - bearbeite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7225" y="1177652"/>
            <a:ext cx="2788200" cy="278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42" name="Google Shape;242;p34"/>
          <p:cNvSpPr/>
          <p:nvPr/>
        </p:nvSpPr>
        <p:spPr>
          <a:xfrm>
            <a:off x="2630651" y="1540201"/>
            <a:ext cx="3398700" cy="2063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de" sz="1200">
                <a:latin typeface="Inter"/>
                <a:ea typeface="Inter"/>
                <a:cs typeface="Inter"/>
                <a:sym typeface="Inter"/>
              </a:rPr>
              <a:t>Kontakt</a:t>
            </a:r>
            <a:endParaRPr b="1"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Marienplatz 1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D-70178 Stuttgart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lp@warenausgang.com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+491717464230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https://www.linkedin.com/in/lennartpaul</a:t>
            </a:r>
            <a:endParaRPr sz="12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378588" y="1540201"/>
            <a:ext cx="2400300" cy="2063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de" sz="1200">
                <a:latin typeface="Inter"/>
                <a:ea typeface="Inter"/>
                <a:cs typeface="Inter"/>
                <a:sym typeface="Inter"/>
              </a:rPr>
              <a:t>Lennart Paul</a:t>
            </a:r>
            <a:endParaRPr b="1"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Gründer &amp; CEO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bex technologies GmbH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https://bexapp.de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Host und Herausgeber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warenausgang.com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latin typeface="Inter"/>
                <a:ea typeface="Inter"/>
                <a:cs typeface="Inter"/>
                <a:sym typeface="Inter"/>
              </a:rPr>
              <a:t>https://warenausgang.com</a:t>
            </a:r>
            <a:endParaRPr sz="12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2748850" y="2571738"/>
            <a:ext cx="3162300" cy="1519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00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36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solidFill>
                  <a:srgbClr val="C00800"/>
                </a:solidFill>
                <a:latin typeface="Inter"/>
                <a:ea typeface="Inter"/>
                <a:cs typeface="Inter"/>
                <a:sym typeface="Inter"/>
              </a:rPr>
              <a:t>Feedback, Vernetzung und Diskussion</a:t>
            </a:r>
            <a:endParaRPr sz="1200">
              <a:solidFill>
                <a:srgbClr val="C008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200">
                <a:solidFill>
                  <a:srgbClr val="C00800"/>
                </a:solidFill>
                <a:latin typeface="Inter"/>
                <a:ea typeface="Inter"/>
                <a:cs typeface="Inter"/>
                <a:sym typeface="Inter"/>
              </a:rPr>
              <a:t>gerne jederzeit!</a:t>
            </a:r>
            <a:endParaRPr sz="1200">
              <a:solidFill>
                <a:srgbClr val="C008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</a:rPr>
              <a:t>Quellen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50" name="Google Shape;25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49900" lvl="0" marL="1728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Festool: </a:t>
            </a:r>
            <a:r>
              <a:rPr lang="de" sz="1000" u="sng">
                <a:solidFill>
                  <a:schemeClr val="hlink"/>
                </a:solidFill>
                <a:hlinkClick r:id="rId3"/>
              </a:rPr>
              <a:t>markt intern: Festool-Direktvertrieb: Der Bruch mit dem Fachhandel? — Ein Streitgespräch — - miDIREKT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Würth: </a:t>
            </a:r>
            <a:r>
              <a:rPr lang="de" sz="1000" u="sng">
                <a:solidFill>
                  <a:schemeClr val="hlink"/>
                </a:solidFill>
                <a:hlinkClick r:id="rId4"/>
              </a:rPr>
              <a:t>BAULOC® – Baustellenlogistik | WÜRTH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Hilti: </a:t>
            </a:r>
            <a:r>
              <a:rPr lang="de" sz="1000" u="sng">
                <a:solidFill>
                  <a:schemeClr val="hlink"/>
                </a:solidFill>
                <a:hlinkClick r:id="rId5"/>
              </a:rPr>
              <a:t>Baumaschinen: Hilti: Neue Akku-Plattform und Flottenmanagement | INDUSTRIEMAGAZIN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Fastenal: </a:t>
            </a:r>
            <a:r>
              <a:rPr lang="de" sz="1000" u="sng">
                <a:solidFill>
                  <a:schemeClr val="hlink"/>
                </a:solidFill>
                <a:hlinkClick r:id="rId6"/>
              </a:rPr>
              <a:t>Kierlin’s Legacy: A Billion-Dollar Giant Built With Humility &amp; $31,000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Sparetech: </a:t>
            </a:r>
            <a:r>
              <a:rPr lang="de" sz="1000" u="sng">
                <a:solidFill>
                  <a:schemeClr val="hlink"/>
                </a:solidFill>
                <a:hlinkClick r:id="rId7"/>
              </a:rPr>
              <a:t>Im Gespräch: Lukas Biedermann: Datenanalyse für eine grüne Industriewende | FACTORY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Rugged Robotics: </a:t>
            </a:r>
            <a:r>
              <a:rPr lang="de" sz="1000" u="sng">
                <a:solidFill>
                  <a:schemeClr val="hlink"/>
                </a:solidFill>
                <a:hlinkClick r:id="rId8"/>
              </a:rPr>
              <a:t>Rugged’s construction layout robots land $9.4M | TechCrunch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Ludwig Meister: </a:t>
            </a:r>
            <a:r>
              <a:rPr lang="de" sz="1000" u="sng">
                <a:solidFill>
                  <a:schemeClr val="hlink"/>
                </a:solidFill>
                <a:hlinkClick r:id="rId9"/>
              </a:rPr>
              <a:t>Künstliche Intelligenz: Dieser Mittelständler will mit KI seinen Umsatz verdoppeln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Topregal: </a:t>
            </a:r>
            <a:r>
              <a:rPr lang="de" sz="1000" u="sng">
                <a:solidFill>
                  <a:schemeClr val="hlink"/>
                </a:solidFill>
                <a:hlinkClick r:id="rId10"/>
              </a:rPr>
              <a:t>Podcast #76 mit Jürgen Effner, Gründer und Geschäftsführer TOPREGAL - Warenausgang.com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Hebetech: </a:t>
            </a:r>
            <a:r>
              <a:rPr lang="de" sz="1000" u="sng">
                <a:solidFill>
                  <a:schemeClr val="hlink"/>
                </a:solidFill>
                <a:hlinkClick r:id="rId11"/>
              </a:rPr>
              <a:t>Hebetech Service Manager - Betriebsmittel einfach und sicher managen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  <a:p>
            <a:pPr indent="-149900" lvl="0" marL="1728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000"/>
              <a:buChar char="-"/>
            </a:pPr>
            <a:r>
              <a:rPr lang="de" sz="1000">
                <a:solidFill>
                  <a:srgbClr val="434343"/>
                </a:solidFill>
              </a:rPr>
              <a:t>Strauss: </a:t>
            </a:r>
            <a:r>
              <a:rPr lang="de" sz="1000" u="sng">
                <a:solidFill>
                  <a:schemeClr val="hlink"/>
                </a:solidFill>
                <a:hlinkClick r:id="rId12"/>
              </a:rPr>
              <a:t>Henning Strauss: "Wir sind das Ben &amp; Jerry’s der Arbeitswelt"</a:t>
            </a:r>
            <a:r>
              <a:rPr lang="de" sz="1000">
                <a:solidFill>
                  <a:srgbClr val="434343"/>
                </a:solidFill>
              </a:rPr>
              <a:t> </a:t>
            </a:r>
            <a:endParaRPr sz="1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82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Erkenntnis aus Analyse + Mitgestaltung von &gt;</a:t>
            </a:r>
            <a:r>
              <a:rPr lang="de" sz="182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100 B2B Business Models</a:t>
            </a:r>
            <a:endParaRPr sz="182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5370700" y="1524750"/>
            <a:ext cx="2835300" cy="28800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200" strike="sng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Die Großen fressen die Kleinen.</a:t>
            </a:r>
            <a:endParaRPr sz="1200" strike="sng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strike="sng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Die Schnellen fressen die Langsamen.)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Die Cleveren fressen die Dummen.</a:t>
            </a:r>
            <a:endParaRPr sz="120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311700" y="1194450"/>
            <a:ext cx="14748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Egal ob …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399749" y="1567100"/>
            <a:ext cx="28353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Hersteller, Händler, 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Direktvertrieb, Vermieter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399749" y="2299175"/>
            <a:ext cx="28353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klein, mittelständisch, 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groß, riesig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399749" y="3031250"/>
            <a:ext cx="28353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Start-up, Grown-up, Traditionsunternehmen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399749" y="3763325"/>
            <a:ext cx="2835300" cy="641400"/>
          </a:xfrm>
          <a:prstGeom prst="roundRect">
            <a:avLst>
              <a:gd fmla="val 16667" name="adj"/>
            </a:avLst>
          </a:prstGeom>
          <a:solidFill>
            <a:srgbClr val="C00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Schweiz, Deutschland, Österreich, Skandinavien, USA, Asien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4057025" y="1722650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4057025" y="245472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4057025" y="3186800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4057025" y="3918875"/>
            <a:ext cx="491700" cy="33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#1 Kundennähe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Kundennähe ist das Asset im digitalen Zeitalter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" name="Google Shape;96;p18"/>
          <p:cNvSpPr/>
          <p:nvPr/>
        </p:nvSpPr>
        <p:spPr>
          <a:xfrm>
            <a:off x="37339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1F2D3A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Kunden erwarten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Lieblingslieferanten online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Festool startet 2022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Online Direktvertrieb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5109475" y="13924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075" y="1622302"/>
            <a:ext cx="2094176" cy="2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17088" l="0" r="17088" t="0"/>
          <a:stretch/>
        </p:blipFill>
        <p:spPr>
          <a:xfrm>
            <a:off x="440950" y="1159825"/>
            <a:ext cx="3205800" cy="3426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31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Kundennähe führt zu klareren Entscheidungen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CC010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Belieferung großer Baufelder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über KEP-Dienstleister läuft suboptimal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Würth setzt auf selbst orchestrierten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Baustellenlieferservice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5109375" y="1422725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688" y="1597695"/>
            <a:ext cx="1846776" cy="3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 title="PLATZHALTER BILD Würth_bex co-gebrandeter Sprinter.png"/>
          <p:cNvPicPr preferRelativeResize="0"/>
          <p:nvPr/>
        </p:nvPicPr>
        <p:blipFill rotWithShape="1">
          <a:blip r:embed="rId4">
            <a:alphaModFix/>
          </a:blip>
          <a:srcRect b="0" l="2802" r="23652" t="0"/>
          <a:stretch/>
        </p:blipFill>
        <p:spPr>
          <a:xfrm>
            <a:off x="311700" y="1163200"/>
            <a:ext cx="3359700" cy="342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490250" y="450150"/>
            <a:ext cx="8229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#2 Vertikale Integration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82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Randwertschöpfung bei Kunden identifizieren und abnehmen</a:t>
            </a:r>
            <a:endParaRPr sz="182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D3061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Früher stand die Transaktion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einer Maschine im Vordergrund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Heute erzielt Hilti mit Flottenmanagement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&gt;50 % der Maschinenumsätze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5109375" y="1422725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28063" l="0" r="0" t="27277"/>
          <a:stretch/>
        </p:blipFill>
        <p:spPr>
          <a:xfrm>
            <a:off x="5292200" y="1504475"/>
            <a:ext cx="2051748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b="0" l="16725" r="27204" t="0"/>
          <a:stretch/>
        </p:blipFill>
        <p:spPr>
          <a:xfrm>
            <a:off x="311700" y="1163200"/>
            <a:ext cx="3359700" cy="3426000"/>
          </a:xfrm>
          <a:prstGeom prst="roundRect">
            <a:avLst>
              <a:gd fmla="val 16667" name="adj"/>
            </a:avLst>
          </a:prstGeom>
          <a:solidFill>
            <a:srgbClr val="D3061E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Physische Integration in den Beschaffungsprozess</a:t>
            </a:r>
            <a:endParaRPr sz="1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3733875" y="1163200"/>
            <a:ext cx="5168400" cy="3426000"/>
          </a:xfrm>
          <a:prstGeom prst="roundRect">
            <a:avLst>
              <a:gd fmla="val 16667" name="adj"/>
            </a:avLst>
          </a:prstGeom>
          <a:solidFill>
            <a:srgbClr val="1B64B7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Schrauben, Muttern und WD-40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kann jeder über Amazon Business bestellen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Fastenal hat </a:t>
            </a: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auf den Shopfloors der Kunden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&gt;100.000 blaue Vending Machines</a:t>
            </a:r>
            <a:endParaRPr b="1"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9" name="Google Shape;129;p22"/>
          <p:cNvSpPr/>
          <p:nvPr/>
        </p:nvSpPr>
        <p:spPr>
          <a:xfrm>
            <a:off x="5109375" y="1422750"/>
            <a:ext cx="2417400" cy="7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152" y="1585519"/>
            <a:ext cx="1955825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4">
            <a:alphaModFix/>
          </a:blip>
          <a:srcRect b="0" l="31513" r="38621" t="0"/>
          <a:stretch/>
        </p:blipFill>
        <p:spPr>
          <a:xfrm>
            <a:off x="311700" y="1163200"/>
            <a:ext cx="3350100" cy="342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3E557EFFD9BC4439DA91D7785C4A223" ma:contentTypeVersion="19" ma:contentTypeDescription="Ein neues Dokument erstellen." ma:contentTypeScope="" ma:versionID="77ad773ffd94d1c6e48e9d5a1d60934d">
  <xsd:schema xmlns:xsd="http://www.w3.org/2001/XMLSchema" xmlns:xs="http://www.w3.org/2001/XMLSchema" xmlns:p="http://schemas.microsoft.com/office/2006/metadata/properties" xmlns:ns2="724c017a-9a51-414b-b922-8285b170aef5" xmlns:ns3="9ff08eaa-3316-452b-867b-244a2fdbd4a9" targetNamespace="http://schemas.microsoft.com/office/2006/metadata/properties" ma:root="true" ma:fieldsID="19a7c93313a9a6a4088800895746d3e7" ns2:_="" ns3:_="">
    <xsd:import namespace="724c017a-9a51-414b-b922-8285b170aef5"/>
    <xsd:import namespace="9ff08eaa-3316-452b-867b-244a2fdbd4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c017a-9a51-414b-b922-8285b170ae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ce782470-b901-4d06-8281-0d1479140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08eaa-3316-452b-867b-244a2fdbd4a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aadeb5d-9772-46af-988e-5e008855db18}" ma:internalName="TaxCatchAll" ma:showField="CatchAllData" ma:web="9ff08eaa-3316-452b-867b-244a2fdbd4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c017a-9a51-414b-b922-8285b170aef5">
      <Terms xmlns="http://schemas.microsoft.com/office/infopath/2007/PartnerControls"/>
    </lcf76f155ced4ddcb4097134ff3c332f>
    <TaxCatchAll xmlns="9ff08eaa-3316-452b-867b-244a2fdbd4a9" xsi:nil="true"/>
  </documentManagement>
</p:properties>
</file>

<file path=customXml/itemProps1.xml><?xml version="1.0" encoding="utf-8"?>
<ds:datastoreItem xmlns:ds="http://schemas.openxmlformats.org/officeDocument/2006/customXml" ds:itemID="{A6B49BAF-BFB1-495B-94AB-7B8DDAF38060}"/>
</file>

<file path=customXml/itemProps2.xml><?xml version="1.0" encoding="utf-8"?>
<ds:datastoreItem xmlns:ds="http://schemas.openxmlformats.org/officeDocument/2006/customXml" ds:itemID="{C5D23A60-1C8D-4A10-9CD2-FDF3C61A72A6}"/>
</file>

<file path=customXml/itemProps3.xml><?xml version="1.0" encoding="utf-8"?>
<ds:datastoreItem xmlns:ds="http://schemas.openxmlformats.org/officeDocument/2006/customXml" ds:itemID="{DB18054F-1933-40B0-9950-5FBE2EB253F4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0x01010073E557EFFD9BC4439DA91D7785C4A223</vt:lpwstr>
  </property>
</Properties>
</file>